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handoutMasterIdLst>
    <p:handoutMasterId r:id="rId43"/>
  </p:handoutMasterIdLst>
  <p:sldIdLst>
    <p:sldId id="256" r:id="rId2"/>
    <p:sldId id="258" r:id="rId3"/>
    <p:sldId id="298" r:id="rId4"/>
    <p:sldId id="260" r:id="rId5"/>
    <p:sldId id="263" r:id="rId6"/>
    <p:sldId id="285" r:id="rId7"/>
    <p:sldId id="286" r:id="rId8"/>
    <p:sldId id="290" r:id="rId9"/>
    <p:sldId id="261" r:id="rId10"/>
    <p:sldId id="262" r:id="rId11"/>
    <p:sldId id="264" r:id="rId12"/>
    <p:sldId id="268" r:id="rId13"/>
    <p:sldId id="269" r:id="rId14"/>
    <p:sldId id="278" r:id="rId15"/>
    <p:sldId id="270" r:id="rId16"/>
    <p:sldId id="271" r:id="rId17"/>
    <p:sldId id="289" r:id="rId18"/>
    <p:sldId id="288" r:id="rId19"/>
    <p:sldId id="266" r:id="rId20"/>
    <p:sldId id="267" r:id="rId21"/>
    <p:sldId id="299" r:id="rId22"/>
    <p:sldId id="279" r:id="rId23"/>
    <p:sldId id="277" r:id="rId24"/>
    <p:sldId id="281" r:id="rId25"/>
    <p:sldId id="287" r:id="rId26"/>
    <p:sldId id="275" r:id="rId27"/>
    <p:sldId id="295" r:id="rId28"/>
    <p:sldId id="272" r:id="rId29"/>
    <p:sldId id="274" r:id="rId30"/>
    <p:sldId id="273" r:id="rId31"/>
    <p:sldId id="283" r:id="rId32"/>
    <p:sldId id="284" r:id="rId33"/>
    <p:sldId id="297" r:id="rId34"/>
    <p:sldId id="292" r:id="rId35"/>
    <p:sldId id="291" r:id="rId36"/>
    <p:sldId id="296" r:id="rId37"/>
    <p:sldId id="276" r:id="rId38"/>
    <p:sldId id="294" r:id="rId39"/>
    <p:sldId id="293" r:id="rId40"/>
    <p:sldId id="28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74" autoAdjust="0"/>
  </p:normalViewPr>
  <p:slideViewPr>
    <p:cSldViewPr>
      <p:cViewPr varScale="1">
        <p:scale>
          <a:sx n="92" d="100"/>
          <a:sy n="92" d="100"/>
        </p:scale>
        <p:origin x="-21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40A9F4E-5651-4D63-A88B-52339EB377E0}" type="datetimeFigureOut">
              <a:rPr lang="en-US" smtClean="0"/>
              <a:t>3/27/2019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48F952F-B891-4F5A-B1DC-7CB1CDE2B33E}" type="slidenum">
              <a:rPr lang="en-US" smtClean="0"/>
              <a:t>‹#›</a:t>
            </a:fld>
            <a:endParaRPr lang="en-US"/>
          </a:p>
        </p:txBody>
      </p:sp>
    </p:spTree>
    <p:extLst>
      <p:ext uri="{BB962C8B-B14F-4D97-AF65-F5344CB8AC3E}">
        <p14:creationId xmlns:p14="http://schemas.microsoft.com/office/powerpoint/2010/main" val="2450397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46DC09F-70B1-4D6E-969D-7BAE850ECCCE}" type="datetimeFigureOut">
              <a:rPr lang="en-US" smtClean="0"/>
              <a:t>3/27/2019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091F045-2031-4688-B760-DB28FD724A17}" type="slidenum">
              <a:rPr lang="en-US" smtClean="0"/>
              <a:t>‹#›</a:t>
            </a:fld>
            <a:endParaRPr lang="en-US" dirty="0"/>
          </a:p>
        </p:txBody>
      </p:sp>
    </p:spTree>
    <p:extLst>
      <p:ext uri="{BB962C8B-B14F-4D97-AF65-F5344CB8AC3E}">
        <p14:creationId xmlns:p14="http://schemas.microsoft.com/office/powerpoint/2010/main" val="163764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a:t>
            </a:fld>
            <a:endParaRPr lang="en-US" dirty="0"/>
          </a:p>
        </p:txBody>
      </p:sp>
    </p:spTree>
    <p:extLst>
      <p:ext uri="{BB962C8B-B14F-4D97-AF65-F5344CB8AC3E}">
        <p14:creationId xmlns:p14="http://schemas.microsoft.com/office/powerpoint/2010/main" val="134007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11</a:t>
            </a:fld>
            <a:endParaRPr lang="en-US" dirty="0"/>
          </a:p>
        </p:txBody>
      </p:sp>
    </p:spTree>
    <p:extLst>
      <p:ext uri="{BB962C8B-B14F-4D97-AF65-F5344CB8AC3E}">
        <p14:creationId xmlns:p14="http://schemas.microsoft.com/office/powerpoint/2010/main" val="240908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Demonstates</a:t>
            </a:r>
            <a:r>
              <a:rPr lang="en-US" baseline="0" dirty="0" smtClean="0"/>
              <a:t> the number of contacts required for only 4 cases of measles.</a:t>
            </a:r>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12</a:t>
            </a:fld>
            <a:endParaRPr lang="en-US" dirty="0"/>
          </a:p>
        </p:txBody>
      </p:sp>
    </p:spTree>
    <p:extLst>
      <p:ext uri="{BB962C8B-B14F-4D97-AF65-F5344CB8AC3E}">
        <p14:creationId xmlns:p14="http://schemas.microsoft.com/office/powerpoint/2010/main" val="103519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13</a:t>
            </a:fld>
            <a:endParaRPr lang="en-US" dirty="0"/>
          </a:p>
        </p:txBody>
      </p:sp>
    </p:spTree>
    <p:extLst>
      <p:ext uri="{BB962C8B-B14F-4D97-AF65-F5344CB8AC3E}">
        <p14:creationId xmlns:p14="http://schemas.microsoft.com/office/powerpoint/2010/main" val="197878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earlier</a:t>
            </a:r>
            <a:r>
              <a:rPr lang="en-US" baseline="0" dirty="0" smtClean="0"/>
              <a:t> you have the patients masked and isolated – you will decrease risk of transmission and exposures.</a:t>
            </a:r>
          </a:p>
          <a:p>
            <a:pPr marL="171450" indent="-171450">
              <a:buFont typeface="Arial" panose="020B0604020202020204" pitchFamily="34" charset="0"/>
              <a:buChar char="•"/>
            </a:pPr>
            <a:r>
              <a:rPr lang="en-US" baseline="0" dirty="0" smtClean="0"/>
              <a:t>Physician offices -  if you have a case to evaluate,  see end of day and then close off that room for the night. OR.. See in the parking lot.  Educate your staff taking appointments, screening calls to plan on when and where suspect cases – end of day?  Parking lot?  Call Public Health before so you know what you need to collect specimens and get to Public Health Lab?</a:t>
            </a:r>
            <a:endParaRPr lang="en-US" dirty="0" smtClean="0"/>
          </a:p>
          <a:p>
            <a:pPr marL="171450" indent="-171450">
              <a:buFont typeface="Arial" panose="020B0604020202020204" pitchFamily="34" charset="0"/>
              <a:buChar char="•"/>
            </a:pPr>
            <a:r>
              <a:rPr lang="en-US" dirty="0" smtClean="0"/>
              <a:t>Important</a:t>
            </a:r>
            <a:r>
              <a:rPr lang="en-US" baseline="0" dirty="0" smtClean="0"/>
              <a:t> for physicians to be on the same page as Public Health so the patient is hearing the same message.  Patients or contacts need to understand the importance of not putting others at risk.</a:t>
            </a:r>
          </a:p>
          <a:p>
            <a:r>
              <a:rPr lang="en-US" baseline="0" dirty="0" smtClean="0"/>
              <a:t>We – physician offices, hospitals and the community need those possibly infectious,  confirmed cases and infectious  - to stay home – not go to the store, go to the office, pick up kids from school, eat out at restaurants, etc.  </a:t>
            </a:r>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14</a:t>
            </a:fld>
            <a:endParaRPr lang="en-US" dirty="0"/>
          </a:p>
        </p:txBody>
      </p:sp>
    </p:spTree>
    <p:extLst>
      <p:ext uri="{BB962C8B-B14F-4D97-AF65-F5344CB8AC3E}">
        <p14:creationId xmlns:p14="http://schemas.microsoft.com/office/powerpoint/2010/main" val="108950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15</a:t>
            </a:fld>
            <a:endParaRPr lang="en-US" dirty="0"/>
          </a:p>
        </p:txBody>
      </p:sp>
    </p:spTree>
    <p:extLst>
      <p:ext uri="{BB962C8B-B14F-4D97-AF65-F5344CB8AC3E}">
        <p14:creationId xmlns:p14="http://schemas.microsoft.com/office/powerpoint/2010/main" val="77456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16</a:t>
            </a:fld>
            <a:endParaRPr lang="en-US" dirty="0"/>
          </a:p>
        </p:txBody>
      </p:sp>
    </p:spTree>
    <p:extLst>
      <p:ext uri="{BB962C8B-B14F-4D97-AF65-F5344CB8AC3E}">
        <p14:creationId xmlns:p14="http://schemas.microsoft.com/office/powerpoint/2010/main" val="207471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17</a:t>
            </a:fld>
            <a:endParaRPr lang="en-US" dirty="0"/>
          </a:p>
        </p:txBody>
      </p:sp>
    </p:spTree>
    <p:extLst>
      <p:ext uri="{BB962C8B-B14F-4D97-AF65-F5344CB8AC3E}">
        <p14:creationId xmlns:p14="http://schemas.microsoft.com/office/powerpoint/2010/main" val="291473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18</a:t>
            </a:fld>
            <a:endParaRPr lang="en-US" dirty="0"/>
          </a:p>
        </p:txBody>
      </p:sp>
    </p:spTree>
    <p:extLst>
      <p:ext uri="{BB962C8B-B14F-4D97-AF65-F5344CB8AC3E}">
        <p14:creationId xmlns:p14="http://schemas.microsoft.com/office/powerpoint/2010/main" val="3668702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19</a:t>
            </a:fld>
            <a:endParaRPr lang="en-US" dirty="0"/>
          </a:p>
        </p:txBody>
      </p:sp>
    </p:spTree>
    <p:extLst>
      <p:ext uri="{BB962C8B-B14F-4D97-AF65-F5344CB8AC3E}">
        <p14:creationId xmlns:p14="http://schemas.microsoft.com/office/powerpoint/2010/main" val="38690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20</a:t>
            </a:fld>
            <a:endParaRPr lang="en-US" dirty="0"/>
          </a:p>
        </p:txBody>
      </p:sp>
    </p:spTree>
    <p:extLst>
      <p:ext uri="{BB962C8B-B14F-4D97-AF65-F5344CB8AC3E}">
        <p14:creationId xmlns:p14="http://schemas.microsoft.com/office/powerpoint/2010/main" val="189584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2</a:t>
            </a:fld>
            <a:endParaRPr lang="en-US" dirty="0"/>
          </a:p>
        </p:txBody>
      </p:sp>
    </p:spTree>
    <p:extLst>
      <p:ext uri="{BB962C8B-B14F-4D97-AF65-F5344CB8AC3E}">
        <p14:creationId xmlns:p14="http://schemas.microsoft.com/office/powerpoint/2010/main" val="1193729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 Sheriff</a:t>
            </a:r>
            <a:r>
              <a:rPr lang="en-US" b="1" baseline="0" dirty="0" smtClean="0"/>
              <a:t> Dispatch ask for Health Officer On-Call</a:t>
            </a:r>
            <a:endParaRPr lang="en-US" b="1" dirty="0"/>
          </a:p>
        </p:txBody>
      </p:sp>
      <p:sp>
        <p:nvSpPr>
          <p:cNvPr id="4" name="Slide Number Placeholder 3"/>
          <p:cNvSpPr>
            <a:spLocks noGrp="1"/>
          </p:cNvSpPr>
          <p:nvPr>
            <p:ph type="sldNum" sz="quarter" idx="10"/>
          </p:nvPr>
        </p:nvSpPr>
        <p:spPr/>
        <p:txBody>
          <a:bodyPr/>
          <a:lstStyle/>
          <a:p>
            <a:fld id="{0091F045-2031-4688-B760-DB28FD724A17}" type="slidenum">
              <a:rPr lang="en-US" smtClean="0"/>
              <a:t>22</a:t>
            </a:fld>
            <a:endParaRPr lang="en-US" dirty="0"/>
          </a:p>
        </p:txBody>
      </p:sp>
    </p:spTree>
    <p:extLst>
      <p:ext uri="{BB962C8B-B14F-4D97-AF65-F5344CB8AC3E}">
        <p14:creationId xmlns:p14="http://schemas.microsoft.com/office/powerpoint/2010/main" val="932341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23</a:t>
            </a:fld>
            <a:endParaRPr lang="en-US" dirty="0"/>
          </a:p>
        </p:txBody>
      </p:sp>
    </p:spTree>
    <p:extLst>
      <p:ext uri="{BB962C8B-B14F-4D97-AF65-F5344CB8AC3E}">
        <p14:creationId xmlns:p14="http://schemas.microsoft.com/office/powerpoint/2010/main" val="247888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24</a:t>
            </a:fld>
            <a:endParaRPr lang="en-US" dirty="0"/>
          </a:p>
        </p:txBody>
      </p:sp>
    </p:spTree>
    <p:extLst>
      <p:ext uri="{BB962C8B-B14F-4D97-AF65-F5344CB8AC3E}">
        <p14:creationId xmlns:p14="http://schemas.microsoft.com/office/powerpoint/2010/main" val="869151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25</a:t>
            </a:fld>
            <a:endParaRPr lang="en-US" dirty="0"/>
          </a:p>
        </p:txBody>
      </p:sp>
    </p:spTree>
    <p:extLst>
      <p:ext uri="{BB962C8B-B14F-4D97-AF65-F5344CB8AC3E}">
        <p14:creationId xmlns:p14="http://schemas.microsoft.com/office/powerpoint/2010/main" val="2575479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26</a:t>
            </a:fld>
            <a:endParaRPr lang="en-US" dirty="0"/>
          </a:p>
        </p:txBody>
      </p:sp>
    </p:spTree>
    <p:extLst>
      <p:ext uri="{BB962C8B-B14F-4D97-AF65-F5344CB8AC3E}">
        <p14:creationId xmlns:p14="http://schemas.microsoft.com/office/powerpoint/2010/main" val="2087234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27</a:t>
            </a:fld>
            <a:endParaRPr lang="en-US" dirty="0"/>
          </a:p>
        </p:txBody>
      </p:sp>
    </p:spTree>
    <p:extLst>
      <p:ext uri="{BB962C8B-B14F-4D97-AF65-F5344CB8AC3E}">
        <p14:creationId xmlns:p14="http://schemas.microsoft.com/office/powerpoint/2010/main" val="44704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28</a:t>
            </a:fld>
            <a:endParaRPr lang="en-US" dirty="0"/>
          </a:p>
        </p:txBody>
      </p:sp>
    </p:spTree>
    <p:extLst>
      <p:ext uri="{BB962C8B-B14F-4D97-AF65-F5344CB8AC3E}">
        <p14:creationId xmlns:p14="http://schemas.microsoft.com/office/powerpoint/2010/main" val="3643778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29</a:t>
            </a:fld>
            <a:endParaRPr lang="en-US" dirty="0"/>
          </a:p>
        </p:txBody>
      </p:sp>
    </p:spTree>
    <p:extLst>
      <p:ext uri="{BB962C8B-B14F-4D97-AF65-F5344CB8AC3E}">
        <p14:creationId xmlns:p14="http://schemas.microsoft.com/office/powerpoint/2010/main" val="3682224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30</a:t>
            </a:fld>
            <a:endParaRPr lang="en-US" dirty="0"/>
          </a:p>
        </p:txBody>
      </p:sp>
    </p:spTree>
    <p:extLst>
      <p:ext uri="{BB962C8B-B14F-4D97-AF65-F5344CB8AC3E}">
        <p14:creationId xmlns:p14="http://schemas.microsoft.com/office/powerpoint/2010/main" val="878709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31</a:t>
            </a:fld>
            <a:endParaRPr lang="en-US" dirty="0"/>
          </a:p>
        </p:txBody>
      </p:sp>
    </p:spTree>
    <p:extLst>
      <p:ext uri="{BB962C8B-B14F-4D97-AF65-F5344CB8AC3E}">
        <p14:creationId xmlns:p14="http://schemas.microsoft.com/office/powerpoint/2010/main" val="299157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4</a:t>
            </a:fld>
            <a:endParaRPr lang="en-US" dirty="0"/>
          </a:p>
        </p:txBody>
      </p:sp>
    </p:spTree>
    <p:extLst>
      <p:ext uri="{BB962C8B-B14F-4D97-AF65-F5344CB8AC3E}">
        <p14:creationId xmlns:p14="http://schemas.microsoft.com/office/powerpoint/2010/main" val="3462349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32</a:t>
            </a:fld>
            <a:endParaRPr lang="en-US" dirty="0"/>
          </a:p>
        </p:txBody>
      </p:sp>
    </p:spTree>
    <p:extLst>
      <p:ext uri="{BB962C8B-B14F-4D97-AF65-F5344CB8AC3E}">
        <p14:creationId xmlns:p14="http://schemas.microsoft.com/office/powerpoint/2010/main" val="414448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37</a:t>
            </a:fld>
            <a:endParaRPr lang="en-US" dirty="0"/>
          </a:p>
        </p:txBody>
      </p:sp>
    </p:spTree>
    <p:extLst>
      <p:ext uri="{BB962C8B-B14F-4D97-AF65-F5344CB8AC3E}">
        <p14:creationId xmlns:p14="http://schemas.microsoft.com/office/powerpoint/2010/main" val="109154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39</a:t>
            </a:fld>
            <a:endParaRPr lang="en-US" dirty="0"/>
          </a:p>
        </p:txBody>
      </p:sp>
    </p:spTree>
    <p:extLst>
      <p:ext uri="{BB962C8B-B14F-4D97-AF65-F5344CB8AC3E}">
        <p14:creationId xmlns:p14="http://schemas.microsoft.com/office/powerpoint/2010/main" val="3112730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1F045-2031-4688-B760-DB28FD724A17}" type="slidenum">
              <a:rPr lang="en-US" smtClean="0"/>
              <a:t>40</a:t>
            </a:fld>
            <a:endParaRPr lang="en-US" dirty="0"/>
          </a:p>
        </p:txBody>
      </p:sp>
    </p:spTree>
    <p:extLst>
      <p:ext uri="{BB962C8B-B14F-4D97-AF65-F5344CB8AC3E}">
        <p14:creationId xmlns:p14="http://schemas.microsoft.com/office/powerpoint/2010/main" val="57022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5</a:t>
            </a:fld>
            <a:endParaRPr lang="en-US" dirty="0"/>
          </a:p>
        </p:txBody>
      </p:sp>
    </p:spTree>
    <p:extLst>
      <p:ext uri="{BB962C8B-B14F-4D97-AF65-F5344CB8AC3E}">
        <p14:creationId xmlns:p14="http://schemas.microsoft.com/office/powerpoint/2010/main" val="335069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Clark County is across the Columbia River from Portland Oregon.  Washington State has</a:t>
            </a:r>
            <a:r>
              <a:rPr lang="en-US" baseline="0" dirty="0" smtClean="0"/>
              <a:t> many anti-vaccinators.  </a:t>
            </a:r>
          </a:p>
          <a:p>
            <a:r>
              <a:rPr lang="en-US" baseline="0" dirty="0" smtClean="0"/>
              <a:t>Statistics for these outbreaks updated _____________</a:t>
            </a:r>
          </a:p>
          <a:p>
            <a:r>
              <a:rPr lang="en-US" baseline="0" dirty="0" smtClean="0">
                <a:solidFill>
                  <a:srgbClr val="FF0000"/>
                </a:solidFill>
              </a:rPr>
              <a:t>Washington – 2019 Outbreak Updates: https://www.doh.wa.gov/YouandYourFamily/IllnessandDisease/Measles/MeaslesOutbreak</a:t>
            </a:r>
          </a:p>
          <a:p>
            <a:r>
              <a:rPr lang="en-US" baseline="0" dirty="0" smtClean="0">
                <a:solidFill>
                  <a:srgbClr val="FF0000"/>
                </a:solidFill>
              </a:rPr>
              <a:t>Oregon – 2019 Measles Updates: https://www.oregon.gov/oha/PH/DISEASESCONDITIONS/DISEASESAZ/Pages/measles.aspx</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0091F045-2031-4688-B760-DB28FD724A17}" type="slidenum">
              <a:rPr lang="en-US" smtClean="0"/>
              <a:t>6</a:t>
            </a:fld>
            <a:endParaRPr lang="en-US" dirty="0"/>
          </a:p>
        </p:txBody>
      </p:sp>
    </p:spTree>
    <p:extLst>
      <p:ext uri="{BB962C8B-B14F-4D97-AF65-F5344CB8AC3E}">
        <p14:creationId xmlns:p14="http://schemas.microsoft.com/office/powerpoint/2010/main" val="263209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Statistics for these outbreaks updated 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2018/19 Outbreak Updates:</a:t>
            </a:r>
          </a:p>
          <a:p>
            <a:r>
              <a:rPr lang="en-US" baseline="0" dirty="0" smtClean="0">
                <a:solidFill>
                  <a:srgbClr val="FF0000"/>
                </a:solidFill>
              </a:rPr>
              <a:t>New York State (Rockland) - </a:t>
            </a:r>
          </a:p>
          <a:p>
            <a:r>
              <a:rPr lang="en-US" baseline="0" dirty="0" smtClean="0">
                <a:solidFill>
                  <a:srgbClr val="FF0000"/>
                </a:solidFill>
              </a:rPr>
              <a:t>http://rocklandgov.com/departments/health/measles-information/</a:t>
            </a:r>
          </a:p>
          <a:p>
            <a:r>
              <a:rPr lang="en-US" baseline="0" dirty="0" smtClean="0">
                <a:solidFill>
                  <a:srgbClr val="FF0000"/>
                </a:solidFill>
              </a:rPr>
              <a:t>NYC - </a:t>
            </a:r>
          </a:p>
          <a:p>
            <a:r>
              <a:rPr lang="en-US" dirty="0" smtClean="0">
                <a:solidFill>
                  <a:srgbClr val="FF0000"/>
                </a:solidFill>
              </a:rPr>
              <a:t>https://www1.nyc.gov/site/doh/health/health-topics/measles.page</a:t>
            </a:r>
          </a:p>
          <a:p>
            <a:r>
              <a:rPr lang="en-US" dirty="0" smtClean="0">
                <a:solidFill>
                  <a:srgbClr val="FF0000"/>
                </a:solidFill>
              </a:rPr>
              <a:t>NJ</a:t>
            </a:r>
            <a:r>
              <a:rPr lang="en-US" baseline="0" dirty="0" smtClean="0">
                <a:solidFill>
                  <a:srgbClr val="FF0000"/>
                </a:solidFill>
              </a:rPr>
              <a:t> – </a:t>
            </a:r>
          </a:p>
          <a:p>
            <a:r>
              <a:rPr lang="en-US" dirty="0" smtClean="0">
                <a:solidFill>
                  <a:srgbClr val="FF0000"/>
                </a:solidFill>
              </a:rPr>
              <a:t>https://www.state.nj.us/health/cd/topics/measles.shtml#4</a:t>
            </a:r>
          </a:p>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0091F045-2031-4688-B760-DB28FD724A17}" type="slidenum">
              <a:rPr lang="en-US" smtClean="0"/>
              <a:t>7</a:t>
            </a:fld>
            <a:endParaRPr lang="en-US" dirty="0"/>
          </a:p>
        </p:txBody>
      </p:sp>
    </p:spTree>
    <p:extLst>
      <p:ext uri="{BB962C8B-B14F-4D97-AF65-F5344CB8AC3E}">
        <p14:creationId xmlns:p14="http://schemas.microsoft.com/office/powerpoint/2010/main" val="263209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Champaign-Urbana Public Health District (CUPHD) </a:t>
            </a:r>
            <a:endParaRPr lang="en-US" dirty="0" smtClean="0"/>
          </a:p>
          <a:p>
            <a:r>
              <a:rPr lang="en-US" dirty="0" smtClean="0"/>
              <a:t>Press release 02/04/2019 – </a:t>
            </a:r>
          </a:p>
          <a:p>
            <a:r>
              <a:rPr lang="en-US" dirty="0" smtClean="0"/>
              <a:t>http://www.c-uphd.org/press-release-item.html?item=407 </a:t>
            </a:r>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8</a:t>
            </a:fld>
            <a:endParaRPr lang="en-US" dirty="0"/>
          </a:p>
        </p:txBody>
      </p:sp>
    </p:spTree>
    <p:extLst>
      <p:ext uri="{BB962C8B-B14F-4D97-AF65-F5344CB8AC3E}">
        <p14:creationId xmlns:p14="http://schemas.microsoft.com/office/powerpoint/2010/main" val="260794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9</a:t>
            </a:fld>
            <a:endParaRPr lang="en-US" dirty="0"/>
          </a:p>
        </p:txBody>
      </p:sp>
    </p:spTree>
    <p:extLst>
      <p:ext uri="{BB962C8B-B14F-4D97-AF65-F5344CB8AC3E}">
        <p14:creationId xmlns:p14="http://schemas.microsoft.com/office/powerpoint/2010/main" val="61676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45-2031-4688-B760-DB28FD724A17}" type="slidenum">
              <a:rPr lang="en-US" smtClean="0"/>
              <a:t>10</a:t>
            </a:fld>
            <a:endParaRPr lang="en-US" dirty="0"/>
          </a:p>
        </p:txBody>
      </p:sp>
    </p:spTree>
    <p:extLst>
      <p:ext uri="{BB962C8B-B14F-4D97-AF65-F5344CB8AC3E}">
        <p14:creationId xmlns:p14="http://schemas.microsoft.com/office/powerpoint/2010/main" val="845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027433C-77F9-44C6-9307-87AECDD4B3E4}"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7433C-77F9-44C6-9307-87AECDD4B3E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7433C-77F9-44C6-9307-87AECDD4B3E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7433C-77F9-44C6-9307-87AECDD4B3E4}"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2027433C-77F9-44C6-9307-87AECDD4B3E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7433C-77F9-44C6-9307-87AECDD4B3E4}"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27433C-77F9-44C6-9307-87AECDD4B3E4}"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27433C-77F9-44C6-9307-87AECDD4B3E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27433C-77F9-44C6-9307-87AECDD4B3E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7433C-77F9-44C6-9307-87AECDD4B3E4}"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DBD8D8-5E91-44C2-AF6E-AD2D901CB23A}" type="datetimeFigureOut">
              <a:rPr lang="en-US" smtClean="0"/>
              <a:t>3/27/2019</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2027433C-77F9-44C6-9307-87AECDD4B3E4}"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5DBD8D8-5E91-44C2-AF6E-AD2D901CB23A}" type="datetimeFigureOut">
              <a:rPr lang="en-US" smtClean="0"/>
              <a:t>3/27/2019</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27433C-77F9-44C6-9307-87AECDD4B3E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floridahealth.gov/diseases-and-conditions/vaccine-preventable-disease/measles/_documents/surveillance-summaries/2018-may-measles-summary.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Measles-HCFacilityICRecs.pdf" TargetMode="External"/><Relationship Id="rId7" Type="http://schemas.openxmlformats.org/officeDocument/2006/relationships/hyperlink" Target="https://www.azdhs.gov/documents/preparedness/epidemiology-disease-control/measles/measles-surveillance-toolkit.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chealth.org/measles" TargetMode="External"/><Relationship Id="rId5" Type="http://schemas.openxmlformats.org/officeDocument/2006/relationships/hyperlink" Target="https://www.cdc.gov/measles" TargetMode="External"/><Relationship Id="rId4" Type="http://schemas.openxmlformats.org/officeDocument/2006/relationships/hyperlink" Target="https://www.cdph.ca.gov/Programs/CID/DCDC/CDPH%20Document%20Library/Immunization/Measles-Quicksheet.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mmwr/publications/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9012" y="3581400"/>
            <a:ext cx="6400800" cy="1676400"/>
          </a:xfrm>
        </p:spPr>
        <p:txBody>
          <a:bodyPr/>
          <a:lstStyle/>
          <a:p>
            <a:r>
              <a:rPr lang="en-US" b="1" dirty="0" smtClean="0">
                <a:latin typeface="Arial" panose="020B0604020202020204" pitchFamily="34" charset="0"/>
                <a:cs typeface="Arial" panose="020B0604020202020204" pitchFamily="34" charset="0"/>
              </a:rPr>
              <a:t>Presented by</a:t>
            </a:r>
          </a:p>
          <a:p>
            <a:r>
              <a:rPr lang="en-US" b="1" dirty="0" smtClean="0">
                <a:latin typeface="Arial" panose="020B0604020202020204" pitchFamily="34" charset="0"/>
                <a:cs typeface="Arial" panose="020B0604020202020204" pitchFamily="34" charset="0"/>
              </a:rPr>
              <a:t>Barbara Keller RN/PHN BSN </a:t>
            </a:r>
            <a:r>
              <a:rPr lang="en-US" b="1" dirty="0" smtClean="0">
                <a:latin typeface="Arial" panose="020B0604020202020204" pitchFamily="34" charset="0"/>
                <a:cs typeface="Arial" panose="020B0604020202020204" pitchFamily="34" charset="0"/>
              </a:rPr>
              <a:t>CIC</a:t>
            </a:r>
          </a:p>
          <a:p>
            <a:r>
              <a:rPr lang="en-US" sz="1800" b="1" dirty="0" smtClean="0">
                <a:latin typeface="Arial" panose="020B0604020202020204" pitchFamily="34" charset="0"/>
                <a:cs typeface="Arial" panose="020B0604020202020204" pitchFamily="34" charset="0"/>
              </a:rPr>
              <a:t>Updated 3.27.2019</a:t>
            </a:r>
            <a:endParaRPr lang="en-US" sz="1800" b="1"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normAutofit fontScale="90000"/>
          </a:bodyPr>
          <a:lstStyle/>
          <a:p>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2019 MEASLES UPDATE </a:t>
            </a:r>
            <a:br>
              <a:rPr lang="en-US" sz="4800" b="1" dirty="0" smtClean="0">
                <a:latin typeface="Arial" panose="020B0604020202020204" pitchFamily="34" charset="0"/>
                <a:cs typeface="Arial" panose="020B0604020202020204" pitchFamily="34" charset="0"/>
              </a:rPr>
            </a:br>
            <a:endParaRPr lang="en-US" sz="4800" b="1"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24400"/>
            <a:ext cx="1905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ch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86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116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80035"/>
            <a:ext cx="8804444" cy="6273166"/>
          </a:xfrm>
          <a:prstGeom prst="rect">
            <a:avLst/>
          </a:prstGeom>
        </p:spPr>
      </p:pic>
    </p:spTree>
    <p:extLst>
      <p:ext uri="{BB962C8B-B14F-4D97-AF65-F5344CB8AC3E}">
        <p14:creationId xmlns:p14="http://schemas.microsoft.com/office/powerpoint/2010/main" val="2612459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4799"/>
            <a:ext cx="7536838" cy="5245587"/>
          </a:xfrm>
          <a:prstGeom prst="rect">
            <a:avLst/>
          </a:prstGeom>
        </p:spPr>
      </p:pic>
    </p:spTree>
    <p:extLst>
      <p:ext uri="{BB962C8B-B14F-4D97-AF65-F5344CB8AC3E}">
        <p14:creationId xmlns:p14="http://schemas.microsoft.com/office/powerpoint/2010/main" val="251638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4" y="228600"/>
            <a:ext cx="5486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86500" y="5767626"/>
            <a:ext cx="2362200" cy="861774"/>
          </a:xfrm>
          <a:prstGeom prst="rect">
            <a:avLst/>
          </a:prstGeom>
          <a:noFill/>
        </p:spPr>
        <p:txBody>
          <a:bodyPr wrap="square" rtlCol="0">
            <a:spAutoFit/>
          </a:bodyPr>
          <a:lstStyle/>
          <a:p>
            <a:r>
              <a:rPr lang="en-US" sz="1000" u="sng" dirty="0" smtClean="0"/>
              <a:t>SOURCE</a:t>
            </a:r>
            <a:r>
              <a:rPr lang="en-US" sz="1000" u="sng" dirty="0" smtClean="0">
                <a:hlinkClick r:id="rId4"/>
              </a:rPr>
              <a:t>:</a:t>
            </a:r>
          </a:p>
          <a:p>
            <a:r>
              <a:rPr lang="en-US" sz="1000" u="sng" dirty="0" smtClean="0">
                <a:hlinkClick r:id="rId4"/>
              </a:rPr>
              <a:t>http</a:t>
            </a:r>
            <a:r>
              <a:rPr lang="en-US" sz="1000" u="sng" dirty="0">
                <a:hlinkClick r:id="rId4"/>
              </a:rPr>
              <a:t>://www.floridahealth.gov/diseases-and-conditions/vaccine-preventable-disease/measles/_</a:t>
            </a:r>
            <a:r>
              <a:rPr lang="en-US" sz="1000" u="sng" dirty="0" smtClean="0">
                <a:hlinkClick r:id="rId4"/>
              </a:rPr>
              <a:t>documents/surveillance-summaries/2018-may-measles-summary.pdf</a:t>
            </a:r>
            <a:r>
              <a:rPr lang="en-US" sz="1000" u="sng" dirty="0" smtClean="0"/>
              <a:t> </a:t>
            </a:r>
            <a:endParaRPr lang="en-US" sz="1000" u="sng" dirty="0"/>
          </a:p>
        </p:txBody>
      </p:sp>
      <p:sp>
        <p:nvSpPr>
          <p:cNvPr id="3" name="TextBox 2"/>
          <p:cNvSpPr txBox="1"/>
          <p:nvPr/>
        </p:nvSpPr>
        <p:spPr>
          <a:xfrm>
            <a:off x="6324600" y="762000"/>
            <a:ext cx="2209800" cy="1754326"/>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Published by Florida Department of Health</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May 2018</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6324600" y="2895600"/>
            <a:ext cx="2286000" cy="1231106"/>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4 cases of Measles</a:t>
            </a:r>
          </a:p>
          <a:p>
            <a:pPr marL="285750" indent="-285750">
              <a:buFont typeface="Wingdings" panose="05000000000000000000" pitchFamily="2" charset="2"/>
              <a:buChar char="Ø"/>
            </a:pPr>
            <a:r>
              <a:rPr lang="en-US" sz="1400" b="1" dirty="0" smtClean="0">
                <a:latin typeface="Arial" panose="020B0604020202020204" pitchFamily="34" charset="0"/>
                <a:cs typeface="Arial" panose="020B0604020202020204" pitchFamily="34" charset="0"/>
              </a:rPr>
              <a:t>944 contacts</a:t>
            </a:r>
          </a:p>
          <a:p>
            <a:pPr marL="285750" indent="-285750">
              <a:buFont typeface="Wingdings" panose="05000000000000000000" pitchFamily="2" charset="2"/>
              <a:buChar char="Ø"/>
            </a:pPr>
            <a:r>
              <a:rPr lang="en-US" sz="1400" b="1" dirty="0" smtClean="0">
                <a:latin typeface="Arial" panose="020B0604020202020204" pitchFamily="34" charset="0"/>
                <a:cs typeface="Arial" panose="020B0604020202020204" pitchFamily="34" charset="0"/>
              </a:rPr>
              <a:t>1 case could potentially lead to 12-18 more cases</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75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latin typeface="Arial" panose="020B0604020202020204" pitchFamily="34" charset="0"/>
                <a:cs typeface="Arial" panose="020B0604020202020204" pitchFamily="34" charset="0"/>
              </a:rPr>
              <a:t>Measles:  Transmission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219200"/>
            <a:ext cx="7772400" cy="4800600"/>
          </a:xfrm>
        </p:spPr>
        <p:txBody>
          <a:bodyPr/>
          <a:lstStyle/>
          <a:p>
            <a:r>
              <a:rPr lang="en-US" b="1" dirty="0" smtClean="0">
                <a:latin typeface="Arial" panose="020B0604020202020204" pitchFamily="34" charset="0"/>
                <a:cs typeface="Arial" panose="020B0604020202020204" pitchFamily="34" charset="0"/>
              </a:rPr>
              <a:t>Highly contagious </a:t>
            </a:r>
            <a:r>
              <a:rPr lang="en-US" dirty="0" smtClean="0">
                <a:latin typeface="Arial" panose="020B0604020202020204" pitchFamily="34" charset="0"/>
                <a:cs typeface="Arial" panose="020B0604020202020204" pitchFamily="34" charset="0"/>
              </a:rPr>
              <a:t>– one of the most contagious of all infectious diseases.</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Virus transmitted by infectious droplets </a:t>
            </a:r>
            <a:r>
              <a:rPr lang="en-US" dirty="0" smtClean="0">
                <a:latin typeface="Arial" panose="020B0604020202020204" pitchFamily="34" charset="0"/>
                <a:cs typeface="Arial" panose="020B0604020202020204" pitchFamily="34" charset="0"/>
              </a:rPr>
              <a:t>when an infectious person breathes, coughs, or sneezes. (Airborne Isolation)</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Measles virus can remain infectious in the air</a:t>
            </a:r>
            <a:r>
              <a:rPr lang="en-US" dirty="0" smtClean="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Up to 2 hours (CDC);  1 hour (CDPH) </a:t>
            </a:r>
          </a:p>
          <a:p>
            <a:pPr lvl="1"/>
            <a:endParaRPr lang="en-US" dirty="0">
              <a:latin typeface="Arial" panose="020B0604020202020204" pitchFamily="34" charset="0"/>
              <a:cs typeface="Arial" panose="020B0604020202020204" pitchFamily="34" charset="0"/>
            </a:endParaRPr>
          </a:p>
          <a:p>
            <a:pPr marL="32004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42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chor="t">
            <a:normAutofit fontScale="90000"/>
          </a:bodyPr>
          <a:lstStyle/>
          <a:p>
            <a:r>
              <a:rPr lang="en-US" b="1" dirty="0" smtClean="0">
                <a:latin typeface="Arial" panose="020B0604020202020204" pitchFamily="34" charset="0"/>
                <a:cs typeface="Arial" panose="020B0604020202020204" pitchFamily="34" charset="0"/>
              </a:rPr>
              <a:t>Measles:  Prevent Transmission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04800" y="990600"/>
            <a:ext cx="8534400" cy="5715000"/>
          </a:xfrm>
        </p:spPr>
        <p:txBody>
          <a:bodyPr>
            <a:normAutofit lnSpcReduction="10000"/>
          </a:bodyPr>
          <a:lstStyle/>
          <a:p>
            <a:pPr>
              <a:spcBef>
                <a:spcPts val="0"/>
              </a:spcBef>
            </a:pPr>
            <a:r>
              <a:rPr lang="en-US" b="1" dirty="0" smtClean="0">
                <a:latin typeface="Arial" panose="020B0604020202020204" pitchFamily="34" charset="0"/>
                <a:cs typeface="Arial" panose="020B0604020202020204" pitchFamily="34" charset="0"/>
              </a:rPr>
              <a:t>Hospitals:</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Place all febrile rashes </a:t>
            </a:r>
          </a:p>
          <a:p>
            <a:pPr marL="0" indent="0">
              <a:spcBef>
                <a:spcPts val="0"/>
              </a:spcBef>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in </a:t>
            </a:r>
            <a:r>
              <a:rPr lang="en-US" sz="2000" u="sng" dirty="0" smtClean="0">
                <a:latin typeface="Arial" panose="020B0604020202020204" pitchFamily="34" charset="0"/>
                <a:cs typeface="Arial" panose="020B0604020202020204" pitchFamily="34" charset="0"/>
              </a:rPr>
              <a:t>Airborne isolation </a:t>
            </a:r>
            <a:r>
              <a:rPr lang="en-US" sz="2000" dirty="0" smtClean="0">
                <a:latin typeface="Arial" panose="020B0604020202020204" pitchFamily="34" charset="0"/>
                <a:cs typeface="Arial" panose="020B0604020202020204" pitchFamily="34" charset="0"/>
              </a:rPr>
              <a:t>until Measles is ruled out.</a:t>
            </a:r>
          </a:p>
          <a:p>
            <a:pPr marL="0" indent="0">
              <a:spcBef>
                <a:spcPts val="0"/>
              </a:spcBef>
              <a:buNone/>
            </a:pPr>
            <a:r>
              <a:rPr lang="en-US" sz="2000"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Notify Public Health Department </a:t>
            </a:r>
          </a:p>
          <a:p>
            <a:pPr marL="0" indent="0">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while your case is in the E.D. (24/7).</a:t>
            </a:r>
            <a:r>
              <a:rPr lang="en-US" sz="2000" dirty="0" smtClean="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Work together with Public Health!</a:t>
            </a:r>
          </a:p>
          <a:p>
            <a:r>
              <a:rPr lang="en-US" b="1" dirty="0" smtClean="0">
                <a:latin typeface="Arial" panose="020B0604020202020204" pitchFamily="34" charset="0"/>
                <a:cs typeface="Arial" panose="020B0604020202020204" pitchFamily="34" charset="0"/>
              </a:rPr>
              <a:t>PCR  testing for Measles </a:t>
            </a:r>
            <a:r>
              <a:rPr lang="en-US" sz="2000" dirty="0" smtClean="0">
                <a:latin typeface="Arial" panose="020B0604020202020204" pitchFamily="34" charset="0"/>
                <a:cs typeface="Arial" panose="020B0604020202020204" pitchFamily="34" charset="0"/>
              </a:rPr>
              <a:t>through your </a:t>
            </a:r>
            <a:r>
              <a:rPr lang="en-US" sz="2000" u="sng" dirty="0" smtClean="0">
                <a:latin typeface="Arial" panose="020B0604020202020204" pitchFamily="34" charset="0"/>
                <a:cs typeface="Arial" panose="020B0604020202020204" pitchFamily="34" charset="0"/>
              </a:rPr>
              <a:t>Public Health Lab</a:t>
            </a:r>
          </a:p>
          <a:p>
            <a:r>
              <a:rPr lang="en-US" b="1" dirty="0" smtClean="0">
                <a:latin typeface="Arial" panose="020B0604020202020204" pitchFamily="34" charset="0"/>
                <a:cs typeface="Arial" panose="020B0604020202020204" pitchFamily="34" charset="0"/>
              </a:rPr>
              <a:t>If the case is discharged home..</a:t>
            </a:r>
            <a:r>
              <a:rPr lang="en-US" dirty="0" smtClean="0">
                <a:latin typeface="Arial" panose="020B0604020202020204" pitchFamily="34" charset="0"/>
                <a:cs typeface="Arial" panose="020B0604020202020204" pitchFamily="34" charset="0"/>
              </a:rPr>
              <a:t>	</a:t>
            </a:r>
          </a:p>
          <a:p>
            <a:pPr lvl="1">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Discuss with Public Health </a:t>
            </a:r>
            <a:r>
              <a:rPr lang="en-US" sz="2200" b="1" u="sng" dirty="0" smtClean="0">
                <a:latin typeface="Arial" panose="020B0604020202020204" pitchFamily="34" charset="0"/>
                <a:cs typeface="Arial" panose="020B0604020202020204" pitchFamily="34" charset="0"/>
              </a:rPr>
              <a:t>before</a:t>
            </a:r>
            <a:r>
              <a:rPr lang="en-US" sz="2200" dirty="0" smtClean="0">
                <a:latin typeface="Arial" panose="020B0604020202020204" pitchFamily="34" charset="0"/>
                <a:cs typeface="Arial" panose="020B0604020202020204" pitchFamily="34" charset="0"/>
              </a:rPr>
              <a:t> discharge because…</a:t>
            </a:r>
          </a:p>
          <a:p>
            <a:pPr lvl="1">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How will they get home…avoid Public Transportation?</a:t>
            </a:r>
          </a:p>
          <a:p>
            <a:pPr lvl="1">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Suspects should be on </a:t>
            </a:r>
            <a:r>
              <a:rPr lang="en-US" sz="2200" b="1" u="sng" dirty="0" smtClean="0">
                <a:latin typeface="Arial" panose="020B0604020202020204" pitchFamily="34" charset="0"/>
                <a:cs typeface="Arial" panose="020B0604020202020204" pitchFamily="34" charset="0"/>
              </a:rPr>
              <a:t>Home Isolation</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until confirmed negative or no longer infectious. Need to consider who they live with. (babies &lt; 1 yr.?; immunosuppressed family?)</a:t>
            </a:r>
          </a:p>
          <a:p>
            <a:pPr lvl="2">
              <a:buFont typeface="Wingdings" panose="05000000000000000000" pitchFamily="2" charset="2"/>
              <a:buChar char="v"/>
            </a:pPr>
            <a:r>
              <a:rPr lang="en-US" sz="1800" b="1" dirty="0" smtClean="0">
                <a:latin typeface="Arial" panose="020B0604020202020204" pitchFamily="34" charset="0"/>
                <a:cs typeface="Arial" panose="020B0604020202020204" pitchFamily="34" charset="0"/>
              </a:rPr>
              <a:t>Definition of Home Isolation: </a:t>
            </a:r>
            <a:r>
              <a:rPr lang="en-US" sz="1800" dirty="0" smtClean="0">
                <a:latin typeface="Arial" panose="020B0604020202020204" pitchFamily="34" charset="0"/>
                <a:cs typeface="Arial" panose="020B0604020202020204" pitchFamily="34" charset="0"/>
              </a:rPr>
              <a:t>Confined to their home and possibly a room in the home. If a house, can not go beyond their property line</a:t>
            </a:r>
            <a:r>
              <a:rPr lang="en-US" sz="1800" b="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apartment – a room</a:t>
            </a:r>
          </a:p>
          <a:p>
            <a:pPr marL="594360" lvl="2" indent="0">
              <a:buNone/>
            </a:pPr>
            <a:endParaRPr 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89163"/>
            <a:ext cx="3038061" cy="167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476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696200" cy="868362"/>
          </a:xfrm>
        </p:spPr>
        <p:txBody>
          <a:bodyPr/>
          <a:lstStyle/>
          <a:p>
            <a:pPr algn="ctr"/>
            <a:r>
              <a:rPr lang="en-US" b="1" dirty="0" smtClean="0">
                <a:latin typeface="Arial" panose="020B0604020202020204" pitchFamily="34" charset="0"/>
                <a:cs typeface="Arial" panose="020B0604020202020204" pitchFamily="34" charset="0"/>
              </a:rPr>
              <a:t>Measles:  Clinical Presentation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33400" y="1447800"/>
            <a:ext cx="8153400" cy="4572000"/>
          </a:xfrm>
        </p:spPr>
        <p:txBody>
          <a:bodyPr/>
          <a:lstStyle/>
          <a:p>
            <a:pPr marL="0" indent="0">
              <a:buNone/>
            </a:pPr>
            <a:r>
              <a:rPr lang="en-US" b="1" dirty="0" smtClean="0">
                <a:latin typeface="Arial" panose="020B0604020202020204" pitchFamily="34" charset="0"/>
                <a:cs typeface="Arial" panose="020B0604020202020204" pitchFamily="34" charset="0"/>
              </a:rPr>
              <a:t>Prodrome</a:t>
            </a:r>
            <a:r>
              <a:rPr lang="en-US" dirty="0" smtClean="0">
                <a:latin typeface="Arial" panose="020B0604020202020204" pitchFamily="34" charset="0"/>
                <a:cs typeface="Arial" panose="020B0604020202020204" pitchFamily="34" charset="0"/>
              </a:rPr>
              <a:t> – onset 8-12 days after exposure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(range = 7-21 days)</a:t>
            </a:r>
          </a:p>
          <a:p>
            <a:r>
              <a:rPr lang="en-US" b="1" dirty="0" smtClean="0">
                <a:latin typeface="Arial" panose="020B0604020202020204" pitchFamily="34" charset="0"/>
                <a:cs typeface="Arial" panose="020B0604020202020204" pitchFamily="34" charset="0"/>
              </a:rPr>
              <a:t>High Fever </a:t>
            </a:r>
            <a:r>
              <a:rPr lang="en-US" dirty="0" smtClean="0">
                <a:latin typeface="Arial" panose="020B0604020202020204" pitchFamily="34" charset="0"/>
                <a:cs typeface="Arial" panose="020B0604020202020204" pitchFamily="34" charset="0"/>
              </a:rPr>
              <a:t>– 101</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F  or higher.</a:t>
            </a:r>
            <a:r>
              <a:rPr lang="en-US" sz="1600" dirty="0" smtClean="0">
                <a:latin typeface="Arial" panose="020B0604020202020204" pitchFamily="34" charset="0"/>
                <a:cs typeface="Arial" panose="020B0604020202020204" pitchFamily="34" charset="0"/>
              </a:rPr>
              <a:t>(May spike to 105˚F or &gt;)</a:t>
            </a:r>
          </a:p>
          <a:p>
            <a:r>
              <a:rPr lang="en-US" b="1" dirty="0" smtClean="0">
                <a:latin typeface="Arial" panose="020B0604020202020204" pitchFamily="34" charset="0"/>
                <a:cs typeface="Arial" panose="020B0604020202020204" pitchFamily="34" charset="0"/>
              </a:rPr>
              <a:t>Cough, Conjunctivitis, and/or Coryza </a:t>
            </a:r>
            <a:r>
              <a:rPr lang="en-US" sz="1800" dirty="0" smtClean="0">
                <a:latin typeface="Arial" panose="020B0604020202020204" pitchFamily="34" charset="0"/>
                <a:cs typeface="Arial" panose="020B0604020202020204" pitchFamily="34" charset="0"/>
              </a:rPr>
              <a:t>(runny nose/nasal congestion</a:t>
            </a:r>
          </a:p>
          <a:p>
            <a:r>
              <a:rPr lang="en-US" b="1" dirty="0" smtClean="0">
                <a:latin typeface="Arial" panose="020B0604020202020204" pitchFamily="34" charset="0"/>
                <a:cs typeface="Arial" panose="020B0604020202020204" pitchFamily="34" charset="0"/>
              </a:rPr>
              <a:t>Koplik spots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52800"/>
            <a:ext cx="5231744" cy="305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281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01000" cy="944562"/>
          </a:xfrm>
        </p:spPr>
        <p:txBody>
          <a:bodyPr/>
          <a:lstStyle/>
          <a:p>
            <a:r>
              <a:rPr lang="en-US" b="1" dirty="0">
                <a:latin typeface="Arial" panose="020B0604020202020204" pitchFamily="34" charset="0"/>
                <a:cs typeface="Arial" panose="020B0604020202020204" pitchFamily="34" charset="0"/>
              </a:rPr>
              <a:t>Measles:  Clinical Presentation</a:t>
            </a:r>
            <a:endParaRPr lang="en-US" dirty="0"/>
          </a:p>
        </p:txBody>
      </p:sp>
      <p:sp>
        <p:nvSpPr>
          <p:cNvPr id="3" name="Content Placeholder 2"/>
          <p:cNvSpPr>
            <a:spLocks noGrp="1"/>
          </p:cNvSpPr>
          <p:nvPr>
            <p:ph sz="quarter" idx="1"/>
          </p:nvPr>
        </p:nvSpPr>
        <p:spPr>
          <a:xfrm>
            <a:off x="457200" y="1447799"/>
            <a:ext cx="8153400" cy="4958335"/>
          </a:xfrm>
        </p:spPr>
        <p:txBody>
          <a:bodyPr>
            <a:normAutofit/>
          </a:bodyPr>
          <a:lstStyle/>
          <a:p>
            <a:r>
              <a:rPr lang="en-US" b="1" dirty="0" smtClean="0">
                <a:latin typeface="Arial" panose="020B0604020202020204" pitchFamily="34" charset="0"/>
                <a:cs typeface="Arial" panose="020B0604020202020204" pitchFamily="34" charset="0"/>
              </a:rPr>
              <a:t>Rash begins 2-4 days after prodrome</a:t>
            </a:r>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Maculopapular rash</a:t>
            </a:r>
          </a:p>
          <a:p>
            <a:r>
              <a:rPr lang="en-US" b="1" dirty="0">
                <a:latin typeface="Arial" panose="020B0604020202020204" pitchFamily="34" charset="0"/>
                <a:cs typeface="Arial" panose="020B0604020202020204" pitchFamily="34" charset="0"/>
              </a:rPr>
              <a:t>Eyes of a child with </a:t>
            </a:r>
            <a:r>
              <a:rPr lang="en-US" b="1" dirty="0" smtClean="0">
                <a:latin typeface="Arial" panose="020B0604020202020204" pitchFamily="34" charset="0"/>
                <a:cs typeface="Arial" panose="020B0604020202020204" pitchFamily="34" charset="0"/>
              </a:rPr>
              <a:t>measles</a:t>
            </a:r>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Begins on face and head</a:t>
            </a:r>
            <a:r>
              <a:rPr lang="en-US" dirty="0" smtClean="0">
                <a:latin typeface="Arial" panose="020B0604020202020204" pitchFamily="34" charset="0"/>
                <a:cs typeface="Arial" panose="020B0604020202020204" pitchFamily="34" charset="0"/>
              </a:rPr>
              <a:t>, then </a:t>
            </a:r>
            <a:r>
              <a:rPr lang="en-US" b="1" dirty="0" smtClean="0">
                <a:latin typeface="Arial" panose="020B0604020202020204" pitchFamily="34" charset="0"/>
                <a:cs typeface="Arial" panose="020B0604020202020204" pitchFamily="34" charset="0"/>
              </a:rPr>
              <a:t>descends</a:t>
            </a:r>
            <a:r>
              <a:rPr lang="en-US" dirty="0" smtClean="0">
                <a:latin typeface="Arial" panose="020B0604020202020204" pitchFamily="34" charset="0"/>
                <a:cs typeface="Arial" panose="020B0604020202020204" pitchFamily="34" charset="0"/>
              </a:rPr>
              <a:t> down to trunk, arms and legs</a:t>
            </a:r>
          </a:p>
          <a:p>
            <a:endParaRPr lang="en-US" dirty="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Measles – what’s </a:t>
            </a:r>
          </a:p>
          <a:p>
            <a:pPr marL="0" indent="0">
              <a:buNone/>
            </a:pPr>
            <a:r>
              <a:rPr lang="en-US" b="1" dirty="0" smtClean="0">
                <a:latin typeface="Arial" panose="020B0604020202020204" pitchFamily="34" charset="0"/>
                <a:cs typeface="Arial" panose="020B0604020202020204" pitchFamily="34" charset="0"/>
              </a:rPr>
              <a:t>the big deal?</a:t>
            </a:r>
          </a:p>
          <a:p>
            <a:pPr marL="0" indent="0">
              <a:buNone/>
            </a:pPr>
            <a:endParaRPr lang="en-US" sz="2800" dirty="0" smtClean="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4446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343" y="4279725"/>
            <a:ext cx="1828800" cy="181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27143" y="4419600"/>
            <a:ext cx="301205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Child with a classic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Measles rash </a:t>
            </a:r>
            <a:r>
              <a:rPr lang="en-US" b="1" dirty="0">
                <a:latin typeface="Arial" panose="020B0604020202020204" pitchFamily="34" charset="0"/>
                <a:cs typeface="Arial" panose="020B0604020202020204" pitchFamily="34" charset="0"/>
              </a:rPr>
              <a:t>after four days</a:t>
            </a:r>
          </a:p>
        </p:txBody>
      </p:sp>
    </p:spTree>
    <p:extLst>
      <p:ext uri="{BB962C8B-B14F-4D97-AF65-F5344CB8AC3E}">
        <p14:creationId xmlns:p14="http://schemas.microsoft.com/office/powerpoint/2010/main" val="586205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pPr algn="ctr"/>
            <a:r>
              <a:rPr lang="en-US" b="1" dirty="0" smtClean="0">
                <a:latin typeface="Arial" panose="020B0604020202020204" pitchFamily="34" charset="0"/>
                <a:cs typeface="Arial" panose="020B0604020202020204" pitchFamily="34" charset="0"/>
              </a:rPr>
              <a:t>Measles Complications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304800" y="1447800"/>
            <a:ext cx="8458200" cy="5029200"/>
          </a:xfrm>
        </p:spPr>
        <p:txBody>
          <a:bodyPr/>
          <a:lstStyle/>
          <a:p>
            <a:pPr marL="0" indent="0" algn="ctr">
              <a:buNone/>
            </a:pPr>
            <a:r>
              <a:rPr lang="en-US" b="1" i="1" dirty="0" smtClean="0">
                <a:solidFill>
                  <a:srgbClr val="FF0000"/>
                </a:solidFill>
                <a:latin typeface="Arial" panose="020B0604020202020204" pitchFamily="34" charset="0"/>
                <a:cs typeface="Arial" panose="020B0604020202020204" pitchFamily="34" charset="0"/>
              </a:rPr>
              <a:t>People at the highest risk of complications?</a:t>
            </a:r>
          </a:p>
          <a:p>
            <a:pPr marL="0" indent="0">
              <a:buNone/>
            </a:pP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Age:</a:t>
            </a:r>
            <a:r>
              <a:rPr lang="en-US" dirty="0" smtClean="0">
                <a:latin typeface="Arial" panose="020B0604020202020204" pitchFamily="34" charset="0"/>
                <a:cs typeface="Arial" panose="020B0604020202020204" pitchFamily="34" charset="0"/>
              </a:rPr>
              <a:t>  Children under 5 years  (especially &lt;12 months)</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Adults &gt; 20 years</a:t>
            </a:r>
          </a:p>
          <a:p>
            <a:r>
              <a:rPr lang="en-US" b="1" dirty="0" smtClean="0">
                <a:latin typeface="Arial" panose="020B0604020202020204" pitchFamily="34" charset="0"/>
                <a:cs typeface="Arial" panose="020B0604020202020204" pitchFamily="34" charset="0"/>
              </a:rPr>
              <a:t>Pregnant women</a:t>
            </a:r>
          </a:p>
          <a:p>
            <a:r>
              <a:rPr lang="en-US" b="1" dirty="0" smtClean="0">
                <a:latin typeface="Arial" panose="020B0604020202020204" pitchFamily="34" charset="0"/>
                <a:cs typeface="Arial" panose="020B0604020202020204" pitchFamily="34" charset="0"/>
              </a:rPr>
              <a:t>People with compromised immune systems i.e.</a:t>
            </a:r>
            <a:r>
              <a:rPr lang="en-US" dirty="0" smtClean="0">
                <a:latin typeface="Arial" panose="020B0604020202020204" pitchFamily="34" charset="0"/>
                <a:cs typeface="Arial" panose="020B0604020202020204" pitchFamily="34" charset="0"/>
              </a:rPr>
              <a:t> leukemia, HIV infection, undergoing chemo therapy</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01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868362"/>
          </a:xfrm>
        </p:spPr>
        <p:txBody>
          <a:bodyPr/>
          <a:lstStyle/>
          <a:p>
            <a:pPr algn="ctr"/>
            <a:r>
              <a:rPr lang="en-US" b="1" dirty="0" smtClean="0">
                <a:latin typeface="Arial" panose="020B0604020202020204" pitchFamily="34" charset="0"/>
                <a:cs typeface="Arial" panose="020B0604020202020204" pitchFamily="34" charset="0"/>
              </a:rPr>
              <a:t>Measles Complications</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304800" y="1219200"/>
            <a:ext cx="8458200" cy="5029200"/>
          </a:xfrm>
        </p:spPr>
        <p:txBody>
          <a:bodyPr>
            <a:normAutofit/>
          </a:bodyPr>
          <a:lstStyle/>
          <a:p>
            <a:pPr marL="0" indent="0">
              <a:buNone/>
            </a:pPr>
            <a:r>
              <a:rPr lang="en-US" b="1" dirty="0" smtClean="0">
                <a:latin typeface="Arial" panose="020B0604020202020204" pitchFamily="34" charset="0"/>
                <a:cs typeface="Arial" panose="020B0604020202020204" pitchFamily="34" charset="0"/>
              </a:rPr>
              <a:t>Common Complications</a:t>
            </a:r>
          </a:p>
          <a:p>
            <a:r>
              <a:rPr lang="en-US" sz="2000" dirty="0" smtClean="0">
                <a:latin typeface="Arial" panose="020B0604020202020204" pitchFamily="34" charset="0"/>
                <a:cs typeface="Arial" panose="020B0604020202020204" pitchFamily="34" charset="0"/>
              </a:rPr>
              <a:t>Otitis Media (1/10 can have permanent hearing loss)</a:t>
            </a:r>
          </a:p>
          <a:p>
            <a:r>
              <a:rPr lang="en-US" sz="2000" dirty="0" smtClean="0">
                <a:latin typeface="Arial" panose="020B0604020202020204" pitchFamily="34" charset="0"/>
                <a:cs typeface="Arial" panose="020B0604020202020204" pitchFamily="34" charset="0"/>
              </a:rPr>
              <a:t>Bronchopneumonia, laryngotracheobronchitis (can trigger reactive airway disease)</a:t>
            </a:r>
          </a:p>
          <a:p>
            <a:r>
              <a:rPr lang="en-US" sz="2000" dirty="0" smtClean="0">
                <a:latin typeface="Arial" panose="020B0604020202020204" pitchFamily="34" charset="0"/>
                <a:cs typeface="Arial" panose="020B0604020202020204" pitchFamily="34" charset="0"/>
              </a:rPr>
              <a:t>Diarrhea</a:t>
            </a:r>
          </a:p>
          <a:p>
            <a:pPr marL="0" indent="0">
              <a:buNone/>
            </a:pPr>
            <a:r>
              <a:rPr lang="en-US" b="1" dirty="0" smtClean="0">
                <a:latin typeface="Arial" panose="020B0604020202020204" pitchFamily="34" charset="0"/>
                <a:cs typeface="Arial" panose="020B0604020202020204" pitchFamily="34" charset="0"/>
              </a:rPr>
              <a:t>Serious complications/illness in children</a:t>
            </a:r>
          </a:p>
          <a:p>
            <a:r>
              <a:rPr lang="en-US" sz="2000" b="1" dirty="0" smtClean="0">
                <a:latin typeface="Arial" panose="020B0604020202020204" pitchFamily="34" charset="0"/>
                <a:cs typeface="Arial" panose="020B0604020202020204" pitchFamily="34" charset="0"/>
              </a:rPr>
              <a:t>1/1000 children </a:t>
            </a:r>
            <a:r>
              <a:rPr lang="en-US" sz="2000" dirty="0" smtClean="0">
                <a:latin typeface="Arial" panose="020B0604020202020204" pitchFamily="34" charset="0"/>
                <a:cs typeface="Arial" panose="020B0604020202020204" pitchFamily="34" charset="0"/>
              </a:rPr>
              <a:t>will develop </a:t>
            </a:r>
            <a:r>
              <a:rPr lang="en-US" sz="2000" u="sng" dirty="0" smtClean="0">
                <a:latin typeface="Arial" panose="020B0604020202020204" pitchFamily="34" charset="0"/>
                <a:cs typeface="Arial" panose="020B0604020202020204" pitchFamily="34" charset="0"/>
              </a:rPr>
              <a:t>acute encephalitis</a:t>
            </a:r>
            <a:r>
              <a:rPr lang="en-US" sz="2000" dirty="0" smtClean="0">
                <a:latin typeface="Arial" panose="020B0604020202020204" pitchFamily="34" charset="0"/>
                <a:cs typeface="Arial" panose="020B0604020202020204" pitchFamily="34" charset="0"/>
              </a:rPr>
              <a:t>, which can result in permanent brain damage</a:t>
            </a:r>
          </a:p>
          <a:p>
            <a:r>
              <a:rPr lang="en-US" sz="2000" b="1" dirty="0" smtClean="0">
                <a:latin typeface="Arial" panose="020B0604020202020204" pitchFamily="34" charset="0"/>
                <a:cs typeface="Arial" panose="020B0604020202020204" pitchFamily="34" charset="0"/>
              </a:rPr>
              <a:t>1-2/1000</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children</a:t>
            </a:r>
            <a:r>
              <a:rPr lang="en-US" sz="2000" dirty="0" smtClean="0">
                <a:latin typeface="Arial" panose="020B0604020202020204" pitchFamily="34" charset="0"/>
                <a:cs typeface="Arial" panose="020B0604020202020204" pitchFamily="34" charset="0"/>
              </a:rPr>
              <a:t> who become infected with measles will die from </a:t>
            </a:r>
            <a:r>
              <a:rPr lang="en-US" sz="2000" u="sng" dirty="0" smtClean="0">
                <a:latin typeface="Arial" panose="020B0604020202020204" pitchFamily="34" charset="0"/>
                <a:cs typeface="Arial" panose="020B0604020202020204" pitchFamily="34" charset="0"/>
              </a:rPr>
              <a:t>respiratory and/or neurologic complications</a:t>
            </a:r>
            <a:r>
              <a:rPr lang="en-US" sz="2000" dirty="0" smtClean="0">
                <a:latin typeface="Arial" panose="020B0604020202020204" pitchFamily="34" charset="0"/>
                <a:cs typeface="Arial" panose="020B0604020202020204" pitchFamily="34" charset="0"/>
              </a:rPr>
              <a:t>.</a:t>
            </a:r>
          </a:p>
          <a:p>
            <a:r>
              <a:rPr lang="en-US" sz="2000" b="1" u="sng" dirty="0" smtClean="0">
                <a:latin typeface="Arial" panose="020B0604020202020204" pitchFamily="34" charset="0"/>
                <a:cs typeface="Arial" panose="020B0604020202020204" pitchFamily="34" charset="0"/>
              </a:rPr>
              <a:t>Subacute </a:t>
            </a:r>
            <a:r>
              <a:rPr lang="en-US" sz="2000" b="1" u="sng" dirty="0" err="1" smtClean="0">
                <a:latin typeface="Arial" panose="020B0604020202020204" pitchFamily="34" charset="0"/>
                <a:cs typeface="Arial" panose="020B0604020202020204" pitchFamily="34" charset="0"/>
              </a:rPr>
              <a:t>sclerosing</a:t>
            </a:r>
            <a:r>
              <a:rPr lang="en-US" sz="2000" b="1" u="sng" dirty="0" smtClean="0">
                <a:latin typeface="Arial" panose="020B0604020202020204" pitchFamily="34" charset="0"/>
                <a:cs typeface="Arial" panose="020B0604020202020204" pitchFamily="34" charset="0"/>
              </a:rPr>
              <a:t> panencephalitis </a:t>
            </a:r>
            <a:r>
              <a:rPr lang="en-US" sz="2000" dirty="0" smtClean="0">
                <a:latin typeface="Arial" panose="020B0604020202020204" pitchFamily="34" charset="0"/>
                <a:cs typeface="Arial" panose="020B0604020202020204" pitchFamily="34" charset="0"/>
              </a:rPr>
              <a:t>(SSPE) is a rare, but fatal degenerative disease of the central nervous system that generally develops 7-10 years after measles infection.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10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0512"/>
            <a:ext cx="7785757"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915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153400" cy="1020762"/>
          </a:xfrm>
        </p:spPr>
        <p:txBody>
          <a:bodyPr>
            <a:normAutofit/>
          </a:bodyPr>
          <a:lstStyle/>
          <a:p>
            <a:pPr algn="ctr"/>
            <a:r>
              <a:rPr lang="en-US" sz="4800" b="1" dirty="0" smtClean="0">
                <a:latin typeface="Arial" panose="020B0604020202020204" pitchFamily="34" charset="0"/>
                <a:cs typeface="Arial" panose="020B0604020202020204" pitchFamily="34" charset="0"/>
              </a:rPr>
              <a:t>MEASLES UPDATE</a:t>
            </a:r>
            <a:endParaRPr lang="en-US" sz="4800"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304800" y="1600200"/>
            <a:ext cx="8534400" cy="4876800"/>
          </a:xfrm>
        </p:spPr>
        <p:txBody>
          <a:bodyPr>
            <a:normAutofit/>
          </a:bodyPr>
          <a:lstStyle/>
          <a:p>
            <a:pPr marL="0" indent="0" algn="ctr">
              <a:buNone/>
            </a:pPr>
            <a:r>
              <a:rPr lang="en-US" sz="3200" b="1" dirty="0" smtClean="0">
                <a:latin typeface="Arial" panose="020B0604020202020204" pitchFamily="34" charset="0"/>
                <a:cs typeface="Arial" panose="020B0604020202020204" pitchFamily="34" charset="0"/>
              </a:rPr>
              <a:t>Objectives:</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Name 2 current U.S. locations of Measles Outbreaks </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Preferred lab testing methods for Measles</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Reporting </a:t>
            </a:r>
            <a:r>
              <a:rPr lang="en-US" b="1" dirty="0">
                <a:latin typeface="Arial" panose="020B0604020202020204" pitchFamily="34" charset="0"/>
                <a:cs typeface="Arial" panose="020B0604020202020204" pitchFamily="34" charset="0"/>
              </a:rPr>
              <a:t>to Public Health – </a:t>
            </a:r>
            <a:r>
              <a:rPr lang="en-US" b="1" dirty="0" smtClean="0">
                <a:latin typeface="Arial" panose="020B0604020202020204" pitchFamily="34" charset="0"/>
                <a:cs typeface="Arial" panose="020B0604020202020204" pitchFamily="34" charset="0"/>
              </a:rPr>
              <a:t>24/7!</a:t>
            </a:r>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Public Health resources available to you</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84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904875"/>
            <a:ext cx="81915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82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 </a:t>
            </a:r>
            <a:r>
              <a:rPr lang="en-US" b="1" dirty="0" smtClean="0">
                <a:latin typeface="Arial" panose="020B0604020202020204" pitchFamily="34" charset="0"/>
                <a:cs typeface="Arial" panose="020B0604020202020204" pitchFamily="34" charset="0"/>
              </a:rPr>
              <a:t>Risk Factors for Measles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066800"/>
            <a:ext cx="8229600" cy="5486400"/>
          </a:xfrm>
        </p:spPr>
        <p:txBody>
          <a:bodyPr>
            <a:normAutofit fontScale="92500" lnSpcReduction="20000"/>
          </a:bodyPr>
          <a:lstStyle/>
          <a:p>
            <a:r>
              <a:rPr lang="en-US" b="1" dirty="0" smtClean="0">
                <a:latin typeface="Arial" panose="020B0604020202020204" pitchFamily="34" charset="0"/>
                <a:cs typeface="Arial" panose="020B0604020202020204" pitchFamily="34" charset="0"/>
              </a:rPr>
              <a:t>3 Weeks Prior to Onset:</a:t>
            </a:r>
          </a:p>
          <a:p>
            <a:pPr marL="788670" lvl="1" indent="-514350">
              <a:buFont typeface="+mj-lt"/>
              <a:buAutoNum type="arabicPeriod"/>
            </a:pPr>
            <a:r>
              <a:rPr lang="en-US" b="1" dirty="0" smtClean="0">
                <a:latin typeface="Arial" panose="020B0604020202020204" pitchFamily="34" charset="0"/>
                <a:cs typeface="Arial" panose="020B0604020202020204" pitchFamily="34" charset="0"/>
              </a:rPr>
              <a:t>Travel outside of North America</a:t>
            </a:r>
          </a:p>
          <a:p>
            <a:pPr marL="788670" lvl="1" indent="-514350">
              <a:buFont typeface="+mj-lt"/>
              <a:buAutoNum type="arabicPeriod"/>
            </a:pPr>
            <a:r>
              <a:rPr lang="en-US" b="1" dirty="0" smtClean="0">
                <a:latin typeface="Arial" panose="020B0604020202020204" pitchFamily="34" charset="0"/>
                <a:cs typeface="Arial" panose="020B0604020202020204" pitchFamily="34" charset="0"/>
              </a:rPr>
              <a:t>Transit through U.S. International Airports</a:t>
            </a:r>
          </a:p>
          <a:p>
            <a:pPr marL="788670" lvl="1" indent="-514350">
              <a:buFont typeface="+mj-lt"/>
              <a:buAutoNum type="arabicPeriod"/>
            </a:pPr>
            <a:r>
              <a:rPr lang="en-US" b="1" dirty="0" smtClean="0">
                <a:latin typeface="Arial" panose="020B0604020202020204" pitchFamily="34" charset="0"/>
                <a:cs typeface="Arial" panose="020B0604020202020204" pitchFamily="34" charset="0"/>
              </a:rPr>
              <a:t>Interaction with foreign visitors</a:t>
            </a:r>
          </a:p>
          <a:p>
            <a:pPr marL="788670" lvl="1" indent="-514350">
              <a:buFont typeface="+mj-lt"/>
              <a:buAutoNum type="arabicPeriod"/>
            </a:pPr>
            <a:r>
              <a:rPr lang="en-US" b="1" dirty="0" smtClean="0">
                <a:latin typeface="Arial" panose="020B0604020202020204" pitchFamily="34" charset="0"/>
                <a:cs typeface="Arial" panose="020B0604020202020204" pitchFamily="34" charset="0"/>
              </a:rPr>
              <a:t>Visited a U.S. tourist attraction</a:t>
            </a:r>
          </a:p>
          <a:p>
            <a:pPr marL="274320" lvl="1" indent="0">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Any known contacts diagnosed with Measles</a:t>
            </a:r>
          </a:p>
          <a:p>
            <a:pPr marL="777240" lvl="1" indent="-457200">
              <a:buFont typeface="+mj-lt"/>
              <a:buAutoNum type="arabicPeriod"/>
            </a:pPr>
            <a:r>
              <a:rPr lang="en-US" b="1" dirty="0" smtClean="0">
                <a:latin typeface="Arial" panose="020B0604020202020204" pitchFamily="34" charset="0"/>
                <a:cs typeface="Arial" panose="020B0604020202020204" pitchFamily="34" charset="0"/>
              </a:rPr>
              <a:t>Lab confirmed?</a:t>
            </a:r>
          </a:p>
          <a:p>
            <a:pPr marL="777240" lvl="1" indent="-457200">
              <a:buFont typeface="+mj-lt"/>
              <a:buAutoNum type="arabicPeriod"/>
            </a:pPr>
            <a:r>
              <a:rPr lang="en-US" b="1" dirty="0" smtClean="0">
                <a:latin typeface="Arial" panose="020B0604020202020204" pitchFamily="34" charset="0"/>
                <a:cs typeface="Arial" panose="020B0604020202020204" pitchFamily="34" charset="0"/>
              </a:rPr>
              <a:t>Testing the contact?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Immunization status of the patient</a:t>
            </a:r>
          </a:p>
          <a:p>
            <a:pPr marL="0" indent="0">
              <a:buNone/>
            </a:pPr>
            <a:endParaRPr lang="en-US" b="1" dirty="0" smtClean="0">
              <a:latin typeface="Arial" panose="020B0604020202020204" pitchFamily="34" charset="0"/>
              <a:cs typeface="Arial" panose="020B0604020202020204" pitchFamily="34" charset="0"/>
            </a:endParaRPr>
          </a:p>
          <a:p>
            <a:pPr marL="0" indent="0" algn="ctr">
              <a:buNone/>
            </a:pPr>
            <a:r>
              <a:rPr lang="en-US" b="1" dirty="0" smtClean="0">
                <a:solidFill>
                  <a:srgbClr val="FF0000"/>
                </a:solidFill>
                <a:latin typeface="Arial" panose="020B0604020202020204" pitchFamily="34" charset="0"/>
                <a:cs typeface="Arial" panose="020B0604020202020204" pitchFamily="34" charset="0"/>
              </a:rPr>
              <a:t>Notify Public Health if you are considering measles in your differential diagnosis</a:t>
            </a:r>
          </a:p>
          <a:p>
            <a:pPr marL="0" indent="0" algn="ctr">
              <a:buNone/>
            </a:pPr>
            <a:endParaRPr lang="en-US" b="1" dirty="0" smtClean="0">
              <a:solidFill>
                <a:srgbClr val="FF0000"/>
              </a:solidFill>
              <a:latin typeface="Arial" panose="020B0604020202020204" pitchFamily="34" charset="0"/>
              <a:cs typeface="Arial" panose="020B0604020202020204" pitchFamily="34" charset="0"/>
            </a:endParaRPr>
          </a:p>
          <a:p>
            <a:pPr marL="0" indent="0" algn="ctr">
              <a:buNone/>
            </a:pPr>
            <a:r>
              <a:rPr lang="en-US" b="1" dirty="0" smtClean="0">
                <a:latin typeface="Arial" panose="020B0604020202020204" pitchFamily="34" charset="0"/>
                <a:cs typeface="Arial" panose="020B0604020202020204" pitchFamily="34" charset="0"/>
              </a:rPr>
              <a:t>Public Health will assist in determining immunity in your contacts.</a:t>
            </a: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12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153400" cy="1143000"/>
          </a:xfrm>
        </p:spPr>
        <p:txBody>
          <a:bodyPr anchor="t">
            <a:normAutofit/>
          </a:bodyPr>
          <a:lstStyle/>
          <a:p>
            <a:pPr algn="ct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MEASLES</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914400" y="1676400"/>
            <a:ext cx="7315200" cy="4038600"/>
          </a:xfrm>
        </p:spPr>
        <p:txBody>
          <a:bodyPr/>
          <a:lstStyle/>
          <a:p>
            <a:pPr marL="0" indent="0" algn="ctr">
              <a:buNone/>
            </a:pPr>
            <a:r>
              <a:rPr lang="en-US" b="1" dirty="0" smtClean="0">
                <a:latin typeface="Arial" panose="020B0604020202020204" pitchFamily="34" charset="0"/>
                <a:cs typeface="Arial" panose="020B0604020202020204" pitchFamily="34" charset="0"/>
              </a:rPr>
              <a:t>Contact Public Health 24/7</a:t>
            </a:r>
          </a:p>
          <a:p>
            <a:pPr marL="0" indent="0" algn="ctr">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Main Number:  </a:t>
            </a:r>
            <a:r>
              <a:rPr lang="en-US" dirty="0" smtClean="0">
                <a:latin typeface="Arial" panose="020B0604020202020204" pitchFamily="34" charset="0"/>
                <a:cs typeface="Arial" panose="020B0604020202020204" pitchFamily="34" charset="0"/>
              </a:rPr>
              <a:t>925-313-6740</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After Hours/Weekends:</a:t>
            </a:r>
          </a:p>
          <a:p>
            <a:pPr marL="320040" lvl="1" indent="0">
              <a:buNone/>
            </a:pPr>
            <a:r>
              <a:rPr lang="en-US" dirty="0" smtClean="0">
                <a:latin typeface="Arial" panose="020B0604020202020204" pitchFamily="34" charset="0"/>
                <a:cs typeface="Arial" panose="020B0604020202020204" pitchFamily="34" charset="0"/>
              </a:rPr>
              <a:t>    Sherriff’s </a:t>
            </a:r>
            <a:r>
              <a:rPr lang="en-US" dirty="0">
                <a:latin typeface="Arial" panose="020B0604020202020204" pitchFamily="34" charset="0"/>
                <a:cs typeface="Arial" panose="020B0604020202020204" pitchFamily="34" charset="0"/>
              </a:rPr>
              <a:t>Dispatch: </a:t>
            </a:r>
            <a:r>
              <a:rPr lang="en-US" dirty="0" smtClean="0">
                <a:latin typeface="Arial" panose="020B0604020202020204" pitchFamily="34" charset="0"/>
                <a:cs typeface="Arial" panose="020B0604020202020204" pitchFamily="34" charset="0"/>
              </a:rPr>
              <a:t>925-646-2441</a:t>
            </a:r>
          </a:p>
          <a:p>
            <a:pPr marL="594360" lvl="2" indent="0">
              <a:buNone/>
            </a:pPr>
            <a:r>
              <a:rPr lang="en-US" dirty="0" smtClean="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Ask for the Health Officer on call</a:t>
            </a:r>
          </a:p>
          <a:p>
            <a:pPr marL="320040" lvl="1" indent="0">
              <a:buNone/>
            </a:pP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4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b="1" dirty="0" smtClean="0">
                <a:latin typeface="Arial" panose="020B0604020202020204" pitchFamily="34" charset="0"/>
                <a:cs typeface="Arial" panose="020B0604020202020204" pitchFamily="34" charset="0"/>
              </a:rPr>
              <a:t>Measles:  Contacts/ Exposures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447800"/>
            <a:ext cx="8229600" cy="4953000"/>
          </a:xfrm>
        </p:spPr>
        <p:txBody>
          <a:bodyPr>
            <a:normAutofit/>
          </a:bodyPr>
          <a:lstStyle/>
          <a:p>
            <a:pPr marL="0" indent="0">
              <a:buNone/>
            </a:pPr>
            <a:r>
              <a:rPr lang="en-US" sz="2800" b="1" dirty="0" smtClean="0">
                <a:latin typeface="Arial" panose="020B0604020202020204" pitchFamily="34" charset="0"/>
                <a:cs typeface="Arial" panose="020B0604020202020204" pitchFamily="34" charset="0"/>
              </a:rPr>
              <a:t>Time Sensitive:</a:t>
            </a:r>
          </a:p>
          <a:p>
            <a:r>
              <a:rPr lang="en-US" b="1" dirty="0" smtClean="0">
                <a:latin typeface="Arial" panose="020B0604020202020204" pitchFamily="34" charset="0"/>
                <a:cs typeface="Arial" panose="020B0604020202020204" pitchFamily="34" charset="0"/>
              </a:rPr>
              <a:t>Identify sites of exposures </a:t>
            </a:r>
            <a:r>
              <a:rPr lang="en-US" dirty="0" smtClean="0">
                <a:latin typeface="Arial" panose="020B0604020202020204" pitchFamily="34" charset="0"/>
                <a:cs typeface="Arial" panose="020B0604020202020204" pitchFamily="34" charset="0"/>
              </a:rPr>
              <a:t>in healthcare and community</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(Public Health and Hospitals partner)</a:t>
            </a:r>
          </a:p>
          <a:p>
            <a:r>
              <a:rPr lang="en-US" b="1" dirty="0" smtClean="0">
                <a:latin typeface="Arial" panose="020B0604020202020204" pitchFamily="34" charset="0"/>
                <a:cs typeface="Arial" panose="020B0604020202020204" pitchFamily="34" charset="0"/>
              </a:rPr>
              <a:t>Identify high risk exposures: </a:t>
            </a:r>
          </a:p>
          <a:p>
            <a:pPr lvl="1"/>
            <a:r>
              <a:rPr lang="en-US" b="1" dirty="0" smtClean="0">
                <a:latin typeface="Arial" panose="020B0604020202020204" pitchFamily="34" charset="0"/>
                <a:cs typeface="Arial" panose="020B0604020202020204" pitchFamily="34" charset="0"/>
              </a:rPr>
              <a:t>Infants </a:t>
            </a:r>
            <a:r>
              <a:rPr lang="en-US" dirty="0" smtClean="0">
                <a:latin typeface="Arial" panose="020B0604020202020204" pitchFamily="34" charset="0"/>
                <a:cs typeface="Arial" panose="020B0604020202020204" pitchFamily="34" charset="0"/>
              </a:rPr>
              <a:t>(&lt;1 year of age)</a:t>
            </a:r>
          </a:p>
          <a:p>
            <a:pPr lvl="1"/>
            <a:r>
              <a:rPr lang="en-US" b="1" dirty="0" smtClean="0">
                <a:latin typeface="Arial" panose="020B0604020202020204" pitchFamily="34" charset="0"/>
                <a:cs typeface="Arial" panose="020B0604020202020204" pitchFamily="34" charset="0"/>
              </a:rPr>
              <a:t>Pregnant women with no immunity</a:t>
            </a:r>
          </a:p>
          <a:p>
            <a:pPr lvl="1"/>
            <a:r>
              <a:rPr lang="en-US" b="1" dirty="0" smtClean="0">
                <a:latin typeface="Arial" panose="020B0604020202020204" pitchFamily="34" charset="0"/>
                <a:cs typeface="Arial" panose="020B0604020202020204" pitchFamily="34" charset="0"/>
              </a:rPr>
              <a:t>Severely immunocompromised persons, </a:t>
            </a:r>
            <a:r>
              <a:rPr lang="en-US" b="1" dirty="0" smtClean="0">
                <a:solidFill>
                  <a:srgbClr val="0070C0"/>
                </a:solidFill>
                <a:latin typeface="Arial" panose="020B0604020202020204" pitchFamily="34" charset="0"/>
                <a:cs typeface="Arial" panose="020B0604020202020204" pitchFamily="34" charset="0"/>
              </a:rPr>
              <a:t>irrespective of evidence of measles immunity</a:t>
            </a:r>
          </a:p>
          <a:p>
            <a:pPr lvl="1"/>
            <a:r>
              <a:rPr lang="en-US" b="1" dirty="0" smtClean="0">
                <a:latin typeface="Arial" panose="020B0604020202020204" pitchFamily="34" charset="0"/>
                <a:cs typeface="Arial" panose="020B0604020202020204" pitchFamily="34" charset="0"/>
              </a:rPr>
              <a:t>Health care workers w/ no evidence of immunity</a:t>
            </a:r>
          </a:p>
          <a:p>
            <a:pPr lvl="2"/>
            <a:r>
              <a:rPr lang="en-US" dirty="0">
                <a:latin typeface="Arial" panose="020B0604020202020204" pitchFamily="34" charset="0"/>
                <a:cs typeface="Arial" panose="020B0604020202020204" pitchFamily="34" charset="0"/>
              </a:rPr>
              <a:t>(furlough from work </a:t>
            </a:r>
            <a:r>
              <a:rPr lang="en-US" b="1" dirty="0">
                <a:latin typeface="Arial" panose="020B0604020202020204" pitchFamily="34" charset="0"/>
                <a:cs typeface="Arial" panose="020B0604020202020204" pitchFamily="34" charset="0"/>
              </a:rPr>
              <a:t>day 5</a:t>
            </a:r>
            <a:r>
              <a:rPr lang="en-US" dirty="0">
                <a:latin typeface="Arial" panose="020B0604020202020204" pitchFamily="34" charset="0"/>
                <a:cs typeface="Arial" panose="020B0604020202020204" pitchFamily="34" charset="0"/>
              </a:rPr>
              <a:t> from the </a:t>
            </a:r>
            <a:r>
              <a:rPr lang="en-US" u="sng" dirty="0">
                <a:latin typeface="Arial" panose="020B0604020202020204" pitchFamily="34" charset="0"/>
                <a:cs typeface="Arial" panose="020B0604020202020204" pitchFamily="34" charset="0"/>
              </a:rPr>
              <a:t>first day exposed</a:t>
            </a:r>
            <a:r>
              <a:rPr lang="en-US" dirty="0">
                <a:latin typeface="Arial" panose="020B0604020202020204" pitchFamily="34" charset="0"/>
                <a:cs typeface="Arial" panose="020B0604020202020204" pitchFamily="34" charset="0"/>
              </a:rPr>
              <a:t>; </a:t>
            </a:r>
          </a:p>
          <a:p>
            <a:pPr lvl="2"/>
            <a:r>
              <a:rPr lang="en-US" b="1" dirty="0">
                <a:latin typeface="Arial" panose="020B0604020202020204" pitchFamily="34" charset="0"/>
                <a:cs typeface="Arial" panose="020B0604020202020204" pitchFamily="34" charset="0"/>
              </a:rPr>
              <a:t>Through day 21 </a:t>
            </a:r>
            <a:r>
              <a:rPr lang="en-US" u="sng" dirty="0">
                <a:latin typeface="Arial" panose="020B0604020202020204" pitchFamily="34" charset="0"/>
                <a:cs typeface="Arial" panose="020B0604020202020204" pitchFamily="34" charset="0"/>
              </a:rPr>
              <a:t>from the last d</a:t>
            </a:r>
            <a:r>
              <a:rPr lang="en-US" dirty="0">
                <a:latin typeface="Arial" panose="020B0604020202020204" pitchFamily="34" charset="0"/>
                <a:cs typeface="Arial" panose="020B0604020202020204" pitchFamily="34" charset="0"/>
              </a:rPr>
              <a:t>ay of exposure)</a:t>
            </a:r>
          </a:p>
          <a:p>
            <a:pPr marL="320040" lvl="1" indent="0">
              <a:buNone/>
            </a:pP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74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rmAutofit fontScale="90000"/>
          </a:bodyPr>
          <a:lstStyle/>
          <a:p>
            <a:pPr algn="ctr"/>
            <a:r>
              <a:rPr lang="en-US" b="1" dirty="0" smtClean="0">
                <a:latin typeface="Arial" panose="020B0604020202020204" pitchFamily="34" charset="0"/>
                <a:cs typeface="Arial" panose="020B0604020202020204" pitchFamily="34" charset="0"/>
              </a:rPr>
              <a:t>Measles Exposures:  Clock is ticking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8600" y="1295400"/>
            <a:ext cx="8610600" cy="5334000"/>
          </a:xfrm>
        </p:spPr>
        <p:txBody>
          <a:bodyPr>
            <a:normAutofit fontScale="85000" lnSpcReduction="10000"/>
          </a:bodyPr>
          <a:lstStyle/>
          <a:p>
            <a:pPr marL="0" indent="0">
              <a:buNone/>
            </a:pPr>
            <a:r>
              <a:rPr lang="en-US" b="1" dirty="0" smtClean="0">
                <a:latin typeface="Arial" panose="020B0604020202020204" pitchFamily="34" charset="0"/>
                <a:cs typeface="Arial" panose="020B0604020202020204" pitchFamily="34" charset="0"/>
              </a:rPr>
              <a:t>Post Exposure Prophylaxis (PEP)</a:t>
            </a:r>
          </a:p>
          <a:p>
            <a:pPr marL="0" indent="0">
              <a:buNone/>
            </a:pPr>
            <a:r>
              <a:rPr lang="en-US" sz="2000" dirty="0" smtClean="0">
                <a:latin typeface="Arial" panose="020B0604020202020204" pitchFamily="34" charset="0"/>
                <a:cs typeface="Arial" panose="020B0604020202020204" pitchFamily="34" charset="0"/>
              </a:rPr>
              <a:t>The administration of MMR or IG as PEP to exposed contacts depends primarily upon </a:t>
            </a:r>
            <a:r>
              <a:rPr lang="en-US" sz="2000" u="sng" dirty="0" smtClean="0">
                <a:latin typeface="Arial" panose="020B0604020202020204" pitchFamily="34" charset="0"/>
                <a:cs typeface="Arial" panose="020B0604020202020204" pitchFamily="34" charset="0"/>
              </a:rPr>
              <a:t>time since exposure</a:t>
            </a:r>
            <a:r>
              <a:rPr lang="en-US" sz="2000" dirty="0" smtClean="0">
                <a:latin typeface="Arial" panose="020B0604020202020204" pitchFamily="34" charset="0"/>
                <a:cs typeface="Arial" panose="020B0604020202020204" pitchFamily="34" charset="0"/>
              </a:rPr>
              <a:t>, </a:t>
            </a:r>
            <a:r>
              <a:rPr lang="en-US" sz="2000" u="sng" dirty="0" smtClean="0">
                <a:latin typeface="Arial" panose="020B0604020202020204" pitchFamily="34" charset="0"/>
                <a:cs typeface="Arial" panose="020B0604020202020204" pitchFamily="34" charset="0"/>
              </a:rPr>
              <a:t>age of contact</a:t>
            </a:r>
            <a:r>
              <a:rPr lang="en-US" sz="2000" dirty="0" smtClean="0">
                <a:latin typeface="Arial" panose="020B0604020202020204" pitchFamily="34" charset="0"/>
                <a:cs typeface="Arial" panose="020B0604020202020204" pitchFamily="34" charset="0"/>
              </a:rPr>
              <a:t>, and </a:t>
            </a:r>
            <a:r>
              <a:rPr lang="en-US" sz="2000" u="sng" dirty="0" smtClean="0">
                <a:latin typeface="Arial" panose="020B0604020202020204" pitchFamily="34" charset="0"/>
                <a:cs typeface="Arial" panose="020B0604020202020204" pitchFamily="34" charset="0"/>
              </a:rPr>
              <a:t>risk status of the contact.</a:t>
            </a:r>
          </a:p>
          <a:p>
            <a:r>
              <a:rPr lang="en-US" sz="2400" b="1" dirty="0" smtClean="0">
                <a:latin typeface="Arial" panose="020B0604020202020204" pitchFamily="34" charset="0"/>
                <a:cs typeface="Arial" panose="020B0604020202020204" pitchFamily="34" charset="0"/>
              </a:rPr>
              <a:t>MMR Vaccine for PEP</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May be given &lt;72 hours after </a:t>
            </a:r>
            <a:r>
              <a:rPr lang="en-US" sz="2000" b="1" dirty="0" smtClean="0">
                <a:latin typeface="Arial" panose="020B0604020202020204" pitchFamily="34" charset="0"/>
                <a:cs typeface="Arial" panose="020B0604020202020204" pitchFamily="34" charset="0"/>
              </a:rPr>
              <a:t>LAST</a:t>
            </a:r>
            <a:r>
              <a:rPr lang="en-US" sz="2000" dirty="0" smtClean="0">
                <a:latin typeface="Arial" panose="020B0604020202020204" pitchFamily="34" charset="0"/>
                <a:cs typeface="Arial" panose="020B0604020202020204" pitchFamily="34" charset="0"/>
              </a:rPr>
              <a:t> exposure to susceptible persons </a:t>
            </a:r>
            <a:r>
              <a:rPr lang="en-US" sz="2000" b="1" dirty="0" smtClean="0">
                <a:latin typeface="Arial" panose="020B0604020202020204" pitchFamily="34" charset="0"/>
                <a:cs typeface="Arial" panose="020B0604020202020204" pitchFamily="34" charset="0"/>
              </a:rPr>
              <a:t>&gt;OR = </a:t>
            </a:r>
            <a:r>
              <a:rPr lang="en-US" sz="2000" dirty="0" smtClean="0">
                <a:latin typeface="Arial" panose="020B0604020202020204" pitchFamily="34" charset="0"/>
                <a:cs typeface="Arial" panose="020B0604020202020204" pitchFamily="34" charset="0"/>
              </a:rPr>
              <a:t>to 6 months of age</a:t>
            </a:r>
            <a:r>
              <a:rPr lang="en-US" sz="2400" dirty="0" smtClean="0">
                <a:latin typeface="Arial" panose="020B0604020202020204" pitchFamily="34" charset="0"/>
                <a:cs typeface="Arial" panose="020B0604020202020204" pitchFamily="34" charset="0"/>
              </a:rPr>
              <a:t>. </a:t>
            </a:r>
          </a:p>
          <a:p>
            <a:r>
              <a:rPr lang="en-US" sz="2400" b="1" dirty="0" smtClean="0">
                <a:latin typeface="Arial" panose="020B0604020202020204" pitchFamily="34" charset="0"/>
                <a:cs typeface="Arial" panose="020B0604020202020204" pitchFamily="34" charset="0"/>
              </a:rPr>
              <a:t>Immune Globulin (IG) for PEP: </a:t>
            </a:r>
            <a:r>
              <a:rPr lang="en-US" sz="2000" dirty="0" smtClean="0">
                <a:latin typeface="Arial" panose="020B0604020202020204" pitchFamily="34" charset="0"/>
                <a:cs typeface="Arial" panose="020B0604020202020204" pitchFamily="34" charset="0"/>
              </a:rPr>
              <a:t>IG may be given to exposed susceptible people (and severely immunocompromised persons, </a:t>
            </a:r>
            <a:r>
              <a:rPr lang="en-US" sz="2000" b="1" dirty="0" smtClean="0">
                <a:solidFill>
                  <a:srgbClr val="00B0F0"/>
                </a:solidFill>
                <a:latin typeface="Arial" panose="020B0604020202020204" pitchFamily="34" charset="0"/>
                <a:cs typeface="Arial" panose="020B0604020202020204" pitchFamily="34" charset="0"/>
              </a:rPr>
              <a:t>regardless of immune status</a:t>
            </a:r>
            <a:r>
              <a:rPr lang="en-US" sz="2000" dirty="0" smtClean="0">
                <a:latin typeface="Arial" panose="020B0604020202020204" pitchFamily="34" charset="0"/>
                <a:cs typeface="Arial" panose="020B0604020202020204" pitchFamily="34" charset="0"/>
              </a:rPr>
              <a:t>) &lt; or = 6 days from last exposure to prevent infection.</a:t>
            </a:r>
          </a:p>
          <a:p>
            <a:pPr marL="0" indent="0">
              <a:buNone/>
            </a:pPr>
            <a:r>
              <a:rPr lang="en-US" sz="2800" b="1" dirty="0">
                <a:latin typeface="Arial" panose="020B0604020202020204" pitchFamily="34" charset="0"/>
                <a:cs typeface="Arial" panose="020B0604020202020204" pitchFamily="34" charset="0"/>
              </a:rPr>
              <a:t>NOTE:</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Effectiveness of IG PEP varies based on the nature of exposure, dosage, and type of IG administered, etc.</a:t>
            </a:r>
          </a:p>
          <a:p>
            <a:pPr marL="0" indent="0">
              <a:buNone/>
            </a:pPr>
            <a:endParaRPr lang="en-US" sz="2400" b="1" dirty="0" smtClean="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u="sng" dirty="0">
                <a:solidFill>
                  <a:srgbClr val="FF0000"/>
                </a:solidFill>
                <a:latin typeface="Arial" panose="020B0604020202020204" pitchFamily="34" charset="0"/>
                <a:cs typeface="Arial" panose="020B0604020202020204" pitchFamily="34" charset="0"/>
              </a:rPr>
              <a:t>Quarantine Susceptible </a:t>
            </a:r>
            <a:r>
              <a:rPr lang="en-US" sz="2400" b="1" u="sng" dirty="0" smtClean="0">
                <a:solidFill>
                  <a:srgbClr val="FF0000"/>
                </a:solidFill>
                <a:latin typeface="Arial" panose="020B0604020202020204" pitchFamily="34" charset="0"/>
                <a:cs typeface="Arial" panose="020B0604020202020204" pitchFamily="34" charset="0"/>
              </a:rPr>
              <a:t>persons:</a:t>
            </a:r>
            <a:r>
              <a:rPr lang="en-US" sz="2400" b="1" dirty="0" smtClean="0">
                <a:solidFill>
                  <a:srgbClr val="FF0000"/>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Contacts With No Immunity or Unknown Immunity – who did not receive timely post exposure prophylaxis </a:t>
            </a:r>
            <a:r>
              <a:rPr lang="en-US" sz="2400" dirty="0" smtClean="0">
                <a:latin typeface="Arial" panose="020B0604020202020204" pitchFamily="34" charset="0"/>
                <a:cs typeface="Arial" panose="020B0604020202020204" pitchFamily="34" charset="0"/>
              </a:rPr>
              <a:t>(next slide an example of Quarantine Order Public Health Department would serve)</a:t>
            </a:r>
          </a:p>
          <a:p>
            <a:pPr marL="0" indent="0">
              <a:buNone/>
            </a:pPr>
            <a:r>
              <a:rPr lang="en-US" sz="2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47564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3587"/>
            <a:ext cx="7086600" cy="634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647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184090"/>
            <a:ext cx="2647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48" y="113006"/>
            <a:ext cx="8530013" cy="598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9148" y="6182589"/>
            <a:ext cx="5715000" cy="523220"/>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Kaiser Permanente diagnostic tool and it is posted on Contra Costa County Public Health Measles website.</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845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492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b="1" dirty="0" smtClean="0">
                <a:latin typeface="Arial" panose="020B0604020202020204" pitchFamily="34" charset="0"/>
                <a:cs typeface="Arial" panose="020B0604020202020204" pitchFamily="34" charset="0"/>
              </a:rPr>
              <a:t>Measles:  Lab Testing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8600" y="1447800"/>
            <a:ext cx="8686800" cy="5029200"/>
          </a:xfrm>
        </p:spPr>
        <p:txBody>
          <a:bodyPr>
            <a:normAutofit fontScale="55000" lnSpcReduction="20000"/>
          </a:bodyPr>
          <a:lstStyle/>
          <a:p>
            <a:pPr marL="0" indent="0" algn="ctr">
              <a:buNone/>
            </a:pPr>
            <a:r>
              <a:rPr lang="en-US" sz="3800" b="1" dirty="0" smtClean="0">
                <a:latin typeface="Arial" panose="020B0604020202020204" pitchFamily="34" charset="0"/>
                <a:cs typeface="Arial" panose="020B0604020202020204" pitchFamily="34" charset="0"/>
              </a:rPr>
              <a:t>Symptomatic</a:t>
            </a:r>
          </a:p>
          <a:p>
            <a:pPr marL="0" indent="0" algn="ctr">
              <a:buNone/>
            </a:pPr>
            <a:r>
              <a:rPr lang="en-US" b="1" dirty="0" smtClean="0">
                <a:solidFill>
                  <a:srgbClr val="FF0000"/>
                </a:solidFill>
                <a:latin typeface="Arial" panose="020B0604020202020204" pitchFamily="34" charset="0"/>
                <a:cs typeface="Arial" panose="020B0604020202020204" pitchFamily="34" charset="0"/>
              </a:rPr>
              <a:t>COORDINATE DIAGNOSTIC TESTING WITH YOUR PUBLIC HEALTH DEPT </a:t>
            </a:r>
          </a:p>
          <a:p>
            <a:pPr marL="0" indent="0" algn="ctr">
              <a:buNone/>
            </a:pPr>
            <a:r>
              <a:rPr lang="en-US" b="1" dirty="0" smtClean="0">
                <a:latin typeface="Arial" panose="020B0604020202020204" pitchFamily="34" charset="0"/>
                <a:cs typeface="Arial" panose="020B0604020202020204" pitchFamily="34" charset="0"/>
              </a:rPr>
              <a:t>(</a:t>
            </a:r>
            <a:r>
              <a:rPr lang="en-US" b="1" u="sng"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 commercial or send-out laboratory)</a:t>
            </a:r>
          </a:p>
          <a:p>
            <a:pPr marL="0" indent="0">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PCR diagnostic testing </a:t>
            </a:r>
            <a:r>
              <a:rPr lang="en-US" b="1" u="sng" dirty="0" smtClean="0">
                <a:latin typeface="Arial" panose="020B0604020202020204" pitchFamily="34" charset="0"/>
                <a:cs typeface="Arial" panose="020B0604020202020204" pitchFamily="34" charset="0"/>
              </a:rPr>
              <a:t>preferred</a:t>
            </a:r>
            <a:r>
              <a:rPr lang="en-US" dirty="0" smtClean="0">
                <a:latin typeface="Arial" panose="020B0604020202020204" pitchFamily="34" charset="0"/>
                <a:cs typeface="Arial" panose="020B0604020202020204" pitchFamily="34" charset="0"/>
              </a:rPr>
              <a:t> through Public Health Lab.  PCR has </a:t>
            </a:r>
            <a:r>
              <a:rPr lang="en-US" u="sng" dirty="0" smtClean="0">
                <a:latin typeface="Arial" panose="020B0604020202020204" pitchFamily="34" charset="0"/>
                <a:cs typeface="Arial" panose="020B0604020202020204" pitchFamily="34" charset="0"/>
              </a:rPr>
              <a:t>faster turn around times </a:t>
            </a:r>
            <a:r>
              <a:rPr lang="en-US" dirty="0" smtClean="0">
                <a:latin typeface="Arial" panose="020B0604020202020204" pitchFamily="34" charset="0"/>
                <a:cs typeface="Arial" panose="020B0604020202020204" pitchFamily="34" charset="0"/>
              </a:rPr>
              <a:t>and Public Health will work with their Lab to prioritize. </a:t>
            </a:r>
          </a:p>
          <a:p>
            <a:pPr marL="320040" lvl="1" indent="0">
              <a:buNone/>
            </a:pPr>
            <a:r>
              <a:rPr lang="en-US" dirty="0" smtClean="0">
                <a:latin typeface="Arial" panose="020B0604020202020204" pitchFamily="34" charset="0"/>
                <a:cs typeface="Arial" panose="020B0604020202020204" pitchFamily="34" charset="0"/>
              </a:rPr>
              <a:t>*** Public Health Labs - some will work on weekends for Measles cases. </a:t>
            </a:r>
          </a:p>
          <a:p>
            <a:pPr marL="320040" lvl="1" indent="0">
              <a:buNone/>
            </a:pPr>
            <a:r>
              <a:rPr lang="en-US" b="1" dirty="0" smtClean="0">
                <a:latin typeface="Arial" panose="020B0604020202020204" pitchFamily="34" charset="0"/>
                <a:cs typeface="Arial" panose="020B0604020202020204" pitchFamily="34" charset="0"/>
              </a:rPr>
              <a:t>DO NOT submit specimens to a Public Health Lab w/out first notifying or consulting with your local health department. </a:t>
            </a:r>
          </a:p>
          <a:p>
            <a:pPr marL="0" indent="0">
              <a:buNone/>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Specimen collection:  Collect BOTH</a:t>
            </a:r>
          </a:p>
          <a:p>
            <a:pPr marL="777240" lvl="1" indent="-457200">
              <a:buFont typeface="+mj-lt"/>
              <a:buAutoNum type="arabicPeriod"/>
            </a:pPr>
            <a:r>
              <a:rPr lang="en-US" b="1" dirty="0" smtClean="0">
                <a:latin typeface="Arial" panose="020B0604020202020204" pitchFamily="34" charset="0"/>
                <a:cs typeface="Arial" panose="020B0604020202020204" pitchFamily="34" charset="0"/>
              </a:rPr>
              <a:t>Throat </a:t>
            </a:r>
            <a:r>
              <a:rPr lang="en-US" b="1" dirty="0">
                <a:latin typeface="Arial" panose="020B0604020202020204" pitchFamily="34" charset="0"/>
                <a:cs typeface="Arial" panose="020B0604020202020204" pitchFamily="34" charset="0"/>
              </a:rPr>
              <a:t>swab </a:t>
            </a:r>
            <a:r>
              <a:rPr lang="en-US" dirty="0">
                <a:latin typeface="Arial" panose="020B0604020202020204" pitchFamily="34" charset="0"/>
                <a:cs typeface="Arial" panose="020B0604020202020204" pitchFamily="34" charset="0"/>
              </a:rPr>
              <a:t>(Dacron swab) in viral transport media; </a:t>
            </a:r>
            <a:r>
              <a:rPr lang="en-US" b="1" u="sng" dirty="0">
                <a:latin typeface="Arial" panose="020B0604020202020204" pitchFamily="34" charset="0"/>
                <a:cs typeface="Arial" panose="020B0604020202020204" pitchFamily="34" charset="0"/>
              </a:rPr>
              <a:t>AND</a:t>
            </a:r>
          </a:p>
          <a:p>
            <a:pPr marL="777240" lvl="1" indent="-457200">
              <a:buFont typeface="+mj-lt"/>
              <a:buAutoNum type="arabicPeriod"/>
            </a:pPr>
            <a:r>
              <a:rPr lang="en-US" b="1" dirty="0">
                <a:latin typeface="Arial" panose="020B0604020202020204" pitchFamily="34" charset="0"/>
                <a:cs typeface="Arial" panose="020B0604020202020204" pitchFamily="34" charset="0"/>
              </a:rPr>
              <a:t>Urine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100-400ml)</a:t>
            </a:r>
          </a:p>
          <a:p>
            <a:pPr marL="320040" lvl="1" indent="0" algn="ctr">
              <a:buNone/>
            </a:pPr>
            <a:r>
              <a:rPr lang="en-US" sz="2600" b="1" i="1" u="sng" dirty="0">
                <a:latin typeface="Arial" panose="020B0604020202020204" pitchFamily="34" charset="0"/>
                <a:cs typeface="Arial" panose="020B0604020202020204" pitchFamily="34" charset="0"/>
              </a:rPr>
              <a:t>(Know the process for your Public Health Lab)</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Fax the completed CCHS ‘Measles Case History’ form to Public Health @ 925-313-6465.</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County Public Health Labs complete preliminary testing for diagnosis and then forward on to the State Laboratory (CDPH-MDL) for genotyping</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65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b="1" dirty="0">
                <a:latin typeface="Arial" panose="020B0604020202020204" pitchFamily="34" charset="0"/>
                <a:cs typeface="Arial" panose="020B0604020202020204" pitchFamily="34" charset="0"/>
              </a:rPr>
              <a:t>Measles:  Lab Testing</a:t>
            </a:r>
            <a:endParaRPr lang="en-US" dirty="0"/>
          </a:p>
        </p:txBody>
      </p:sp>
      <p:sp>
        <p:nvSpPr>
          <p:cNvPr id="3" name="Content Placeholder 2"/>
          <p:cNvSpPr>
            <a:spLocks noGrp="1"/>
          </p:cNvSpPr>
          <p:nvPr>
            <p:ph sz="quarter" idx="1"/>
          </p:nvPr>
        </p:nvSpPr>
        <p:spPr>
          <a:xfrm>
            <a:off x="457200" y="1447800"/>
            <a:ext cx="8229600" cy="4876800"/>
          </a:xfrm>
        </p:spPr>
        <p:txBody>
          <a:bodyPr/>
          <a:lstStyle/>
          <a:p>
            <a:pPr marL="0" indent="0" algn="ctr">
              <a:buNone/>
            </a:pPr>
            <a:r>
              <a:rPr lang="en-US" b="1" dirty="0" smtClean="0">
                <a:latin typeface="Arial" panose="020B0604020202020204" pitchFamily="34" charset="0"/>
                <a:cs typeface="Arial" panose="020B0604020202020204" pitchFamily="34" charset="0"/>
              </a:rPr>
              <a:t>Other Testing Methods</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Serology:  </a:t>
            </a:r>
            <a:r>
              <a:rPr lang="en-US" dirty="0" smtClean="0">
                <a:latin typeface="Arial" panose="020B0604020202020204" pitchFamily="34" charset="0"/>
                <a:cs typeface="Arial" panose="020B0604020202020204" pitchFamily="34" charset="0"/>
              </a:rPr>
              <a:t>recommend acute and convalescent titers -  requires additional time</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Serum measles IgM antibody – </a:t>
            </a:r>
          </a:p>
          <a:p>
            <a:pPr lvl="1">
              <a:buFont typeface="Wingdings" panose="05000000000000000000" pitchFamily="2" charset="2"/>
              <a:buChar char="Ø"/>
            </a:pPr>
            <a:r>
              <a:rPr lang="en-US" dirty="0" smtClean="0">
                <a:latin typeface="Arial" panose="020B0604020202020204" pitchFamily="34" charset="0"/>
                <a:cs typeface="Arial" panose="020B0604020202020204" pitchFamily="34" charset="0"/>
              </a:rPr>
              <a:t>false negatives and positives can occur</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Viral Cultures:  </a:t>
            </a:r>
            <a:r>
              <a:rPr lang="en-US" dirty="0" smtClean="0">
                <a:latin typeface="Arial" panose="020B0604020202020204" pitchFamily="34" charset="0"/>
                <a:cs typeface="Arial" panose="020B0604020202020204" pitchFamily="34" charset="0"/>
              </a:rPr>
              <a:t>Can take up to 14 days</a:t>
            </a:r>
          </a:p>
          <a:p>
            <a:endParaRPr lang="en-US" b="1" dirty="0">
              <a:latin typeface="Arial" panose="020B0604020202020204" pitchFamily="34" charset="0"/>
              <a:cs typeface="Arial" panose="020B0604020202020204" pitchFamily="34" charset="0"/>
            </a:endParaRPr>
          </a:p>
          <a:p>
            <a:pPr marL="0" indent="0">
              <a:buNone/>
            </a:pPr>
            <a:endParaRPr lang="en-US" b="1" dirty="0" smtClean="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65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28600"/>
            <a:ext cx="8382000" cy="990600"/>
          </a:xfrm>
        </p:spPr>
        <p:txBody>
          <a:bodyPr anchor="ctr"/>
          <a:lstStyle/>
          <a:p>
            <a:pPr algn="ctr"/>
            <a:r>
              <a:rPr lang="en-US" b="1" dirty="0" smtClean="0">
                <a:latin typeface="Arial" panose="020B0604020202020204" pitchFamily="34" charset="0"/>
                <a:cs typeface="Arial" panose="020B0604020202020204" pitchFamily="34" charset="0"/>
              </a:rPr>
              <a:t>Measles Vaccination</a:t>
            </a:r>
            <a:endParaRPr lang="en-US" b="1"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
          </p:nvPr>
        </p:nvSpPr>
        <p:spPr>
          <a:xfrm>
            <a:off x="228600" y="1295400"/>
            <a:ext cx="8763000" cy="5257800"/>
          </a:xfrm>
        </p:spPr>
        <p:txBody>
          <a:bodyPr>
            <a:normAutofit/>
          </a:bodyPr>
          <a:lstStyle/>
          <a:p>
            <a:r>
              <a:rPr lang="en-US" b="1" dirty="0" smtClean="0">
                <a:latin typeface="Arial" panose="020B0604020202020204" pitchFamily="34" charset="0"/>
                <a:cs typeface="Arial" panose="020B0604020202020204" pitchFamily="34" charset="0"/>
              </a:rPr>
              <a:t> CDC recommends </a:t>
            </a: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children get two doses of MMR (</a:t>
            </a:r>
            <a:r>
              <a:rPr lang="en-US" b="1" dirty="0">
                <a:latin typeface="Arial" panose="020B0604020202020204" pitchFamily="34" charset="0"/>
                <a:cs typeface="Arial" panose="020B0604020202020204" pitchFamily="34" charset="0"/>
              </a:rPr>
              <a:t>measles</a:t>
            </a:r>
            <a:r>
              <a:rPr lang="en-US" dirty="0">
                <a:latin typeface="Arial" panose="020B0604020202020204" pitchFamily="34" charset="0"/>
                <a:cs typeface="Arial" panose="020B0604020202020204" pitchFamily="34" charset="0"/>
              </a:rPr>
              <a:t>-mumps-rubella) </a:t>
            </a:r>
            <a:r>
              <a:rPr lang="en-US" b="1" dirty="0" smtClean="0">
                <a:latin typeface="Arial" panose="020B0604020202020204" pitchFamily="34" charset="0"/>
                <a:cs typeface="Arial" panose="020B0604020202020204" pitchFamily="34" charset="0"/>
              </a:rPr>
              <a:t>vaccine</a:t>
            </a:r>
          </a:p>
          <a:p>
            <a:pPr marL="320040" lvl="1" indent="0">
              <a:buNone/>
            </a:pPr>
            <a:r>
              <a:rPr lang="en-US" b="1" dirty="0" smtClean="0">
                <a:latin typeface="Arial" panose="020B0604020202020204" pitchFamily="34" charset="0"/>
                <a:cs typeface="Arial" panose="020B0604020202020204" pitchFamily="34" charset="0"/>
              </a:rPr>
              <a:t>	1</a:t>
            </a:r>
            <a:r>
              <a:rPr lang="en-US" b="1" baseline="30000" dirty="0" smtClean="0">
                <a:latin typeface="Arial" panose="020B0604020202020204" pitchFamily="34" charset="0"/>
                <a:cs typeface="Arial" panose="020B0604020202020204" pitchFamily="34" charset="0"/>
              </a:rPr>
              <a:t>st</a:t>
            </a:r>
            <a:r>
              <a:rPr lang="en-US" b="1" dirty="0" smtClean="0">
                <a:latin typeface="Arial" panose="020B0604020202020204" pitchFamily="34" charset="0"/>
                <a:cs typeface="Arial" panose="020B0604020202020204" pitchFamily="34" charset="0"/>
              </a:rPr>
              <a:t> dose: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12 through 15 months of </a:t>
            </a:r>
            <a:r>
              <a:rPr lang="en-US" dirty="0" smtClean="0">
                <a:latin typeface="Arial" panose="020B0604020202020204" pitchFamily="34" charset="0"/>
                <a:cs typeface="Arial" panose="020B0604020202020204" pitchFamily="34" charset="0"/>
              </a:rPr>
              <a:t>age</a:t>
            </a:r>
          </a:p>
          <a:p>
            <a:pPr marL="320040" lvl="1" indent="0">
              <a:buNone/>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2</a:t>
            </a:r>
            <a:r>
              <a:rPr lang="en-US" b="1" baseline="30000" dirty="0" smtClean="0">
                <a:latin typeface="Arial" panose="020B0604020202020204" pitchFamily="34" charset="0"/>
                <a:cs typeface="Arial" panose="020B0604020202020204" pitchFamily="34" charset="0"/>
              </a:rPr>
              <a:t>nd</a:t>
            </a:r>
            <a:r>
              <a:rPr lang="en-US" b="1" dirty="0" smtClean="0">
                <a:latin typeface="Arial" panose="020B0604020202020204" pitchFamily="34" charset="0"/>
                <a:cs typeface="Arial" panose="020B0604020202020204" pitchFamily="34" charset="0"/>
              </a:rPr>
              <a:t> dose:  </a:t>
            </a:r>
            <a:r>
              <a:rPr lang="en-US" dirty="0" smtClean="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through 6 years of </a:t>
            </a:r>
            <a:r>
              <a:rPr lang="en-US" dirty="0" smtClean="0">
                <a:latin typeface="Arial" panose="020B0604020202020204" pitchFamily="34" charset="0"/>
                <a:cs typeface="Arial" panose="020B0604020202020204" pitchFamily="34" charset="0"/>
              </a:rPr>
              <a:t>age</a:t>
            </a:r>
            <a:endParaRPr lang="en-US" dirty="0">
              <a:latin typeface="Arial" panose="020B0604020202020204" pitchFamily="34" charset="0"/>
              <a:cs typeface="Arial" panose="020B0604020202020204" pitchFamily="34" charset="0"/>
            </a:endParaRPr>
          </a:p>
          <a:p>
            <a:pPr marL="320040" lvl="1" indent="0">
              <a:buNone/>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MMR Vaccine Effectiveness: </a:t>
            </a:r>
            <a:r>
              <a:rPr lang="en-US" dirty="0">
                <a:latin typeface="Arial" panose="020B0604020202020204" pitchFamily="34" charset="0"/>
                <a:cs typeface="Arial" panose="020B0604020202020204" pitchFamily="34" charset="0"/>
              </a:rPr>
              <a:t>Two doses of MMR vaccine are </a:t>
            </a:r>
            <a:r>
              <a:rPr lang="en-US" b="1" dirty="0" smtClean="0">
                <a:latin typeface="Arial" panose="020B0604020202020204" pitchFamily="34" charset="0"/>
                <a:cs typeface="Arial" panose="020B0604020202020204" pitchFamily="34" charset="0"/>
              </a:rPr>
              <a:t>97</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effective at preventing </a:t>
            </a:r>
            <a:r>
              <a:rPr lang="en-US" dirty="0" smtClean="0">
                <a:latin typeface="Arial" panose="020B0604020202020204" pitchFamily="34" charset="0"/>
                <a:cs typeface="Arial" panose="020B0604020202020204" pitchFamily="34" charset="0"/>
              </a:rPr>
              <a:t>measles</a:t>
            </a:r>
          </a:p>
          <a:p>
            <a:pPr marL="0" indent="0">
              <a:buNone/>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Herd Immunity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World Health Organization (WHO) currently recommends that on a national basis at least </a:t>
            </a:r>
            <a:r>
              <a:rPr lang="en-US" b="1" dirty="0">
                <a:latin typeface="Arial" panose="020B0604020202020204" pitchFamily="34" charset="0"/>
                <a:cs typeface="Arial" panose="020B0604020202020204" pitchFamily="34" charset="0"/>
              </a:rPr>
              <a:t>95 percent</a:t>
            </a:r>
            <a:r>
              <a:rPr lang="en-US" dirty="0">
                <a:latin typeface="Arial" panose="020B0604020202020204" pitchFamily="34" charset="0"/>
                <a:cs typeface="Arial" panose="020B0604020202020204" pitchFamily="34" charset="0"/>
              </a:rPr>
              <a:t> of children are immunized against diseases targeted for elimination or </a:t>
            </a:r>
            <a:r>
              <a:rPr lang="en-US" dirty="0" smtClean="0">
                <a:latin typeface="Arial" panose="020B0604020202020204" pitchFamily="34" charset="0"/>
                <a:cs typeface="Arial" panose="020B0604020202020204" pitchFamily="34" charset="0"/>
              </a:rPr>
              <a:t>control.</a:t>
            </a:r>
          </a:p>
        </p:txBody>
      </p:sp>
    </p:spTree>
    <p:extLst>
      <p:ext uri="{BB962C8B-B14F-4D97-AF65-F5344CB8AC3E}">
        <p14:creationId xmlns:p14="http://schemas.microsoft.com/office/powerpoint/2010/main" val="954453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944562"/>
          </a:xfrm>
        </p:spPr>
        <p:txBody>
          <a:bodyPr>
            <a:normAutofit/>
          </a:bodyPr>
          <a:lstStyle/>
          <a:p>
            <a:pPr algn="ctr"/>
            <a:r>
              <a:rPr lang="en-US" b="1" dirty="0" smtClean="0">
                <a:latin typeface="Arial" panose="020B0604020202020204" pitchFamily="34" charset="0"/>
                <a:cs typeface="Arial" panose="020B0604020202020204" pitchFamily="34" charset="0"/>
              </a:rPr>
              <a:t>Measles  Immunity?</a:t>
            </a:r>
            <a:r>
              <a:rPr lang="en-US" dirty="0" smtClean="0"/>
              <a:t>	</a:t>
            </a:r>
            <a:endParaRPr lang="en-US" dirty="0"/>
          </a:p>
        </p:txBody>
      </p:sp>
      <p:sp>
        <p:nvSpPr>
          <p:cNvPr id="3" name="Content Placeholder 2"/>
          <p:cNvSpPr>
            <a:spLocks noGrp="1"/>
          </p:cNvSpPr>
          <p:nvPr>
            <p:ph sz="quarter" idx="1"/>
          </p:nvPr>
        </p:nvSpPr>
        <p:spPr>
          <a:xfrm>
            <a:off x="1066800" y="1981200"/>
            <a:ext cx="7010400" cy="3124200"/>
          </a:xfrm>
        </p:spPr>
        <p:txBody>
          <a:bodyPr>
            <a:normAutofit/>
          </a:bodyPr>
          <a:lstStyle/>
          <a:p>
            <a:pPr marL="0" indent="0">
              <a:buNone/>
            </a:pP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Contact Investigation:</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Public Health will assist in criteria to assess immunity during Public Health interviews of the contacts (no symptoms) </a:t>
            </a:r>
          </a:p>
          <a:p>
            <a:pPr marL="0" indent="0" algn="ctr">
              <a:buNone/>
            </a:pPr>
            <a:endParaRPr lang="en-US" sz="2400"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168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763000" cy="1219200"/>
          </a:xfrm>
        </p:spPr>
        <p:txBody>
          <a:bodyPr>
            <a:normAutofit fontScale="90000"/>
          </a:bodyPr>
          <a:lstStyle/>
          <a:p>
            <a:pPr algn="ctr"/>
            <a:r>
              <a:rPr lang="en-US" b="1" dirty="0" smtClean="0">
                <a:latin typeface="Arial" panose="020B0604020202020204" pitchFamily="34" charset="0"/>
                <a:cs typeface="Arial" panose="020B0604020202020204" pitchFamily="34" charset="0"/>
              </a:rPr>
              <a:t>Measles: Contra Costa County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Case History</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381000" y="1143000"/>
            <a:ext cx="8382000" cy="5410200"/>
          </a:xfrm>
        </p:spPr>
        <p:txBody>
          <a:bodyPr>
            <a:normAutofit fontScale="92500" lnSpcReduction="20000"/>
          </a:bodyPr>
          <a:lstStyle/>
          <a:p>
            <a:pPr marL="0" indent="0" algn="ctr">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Day 1 - Onset: Body aches  </a:t>
            </a:r>
          </a:p>
          <a:p>
            <a:r>
              <a:rPr lang="en-US" b="1" dirty="0" smtClean="0">
                <a:latin typeface="Arial" panose="020B0604020202020204" pitchFamily="34" charset="0"/>
                <a:cs typeface="Arial" panose="020B0604020202020204" pitchFamily="34" charset="0"/>
              </a:rPr>
              <a:t>Day 4 - Rash onset behind the left ear and then spread down. Red watery eyes, fever 103F and sore throat.</a:t>
            </a:r>
          </a:p>
          <a:p>
            <a:r>
              <a:rPr lang="en-US" b="1" dirty="0" smtClean="0">
                <a:latin typeface="Arial" panose="020B0604020202020204" pitchFamily="34" charset="0"/>
                <a:cs typeface="Arial" panose="020B0604020202020204" pitchFamily="34" charset="0"/>
              </a:rPr>
              <a:t>Adult</a:t>
            </a:r>
          </a:p>
          <a:p>
            <a:r>
              <a:rPr lang="en-US" b="1" dirty="0" smtClean="0">
                <a:latin typeface="Arial" panose="020B0604020202020204" pitchFamily="34" charset="0"/>
                <a:cs typeface="Arial" panose="020B0604020202020204" pitchFamily="34" charset="0"/>
              </a:rPr>
              <a:t>Case stated: </a:t>
            </a:r>
            <a:r>
              <a:rPr lang="en-US" dirty="0" smtClean="0">
                <a:latin typeface="Arial" panose="020B0604020202020204" pitchFamily="34" charset="0"/>
                <a:cs typeface="Arial" panose="020B0604020202020204" pitchFamily="34" charset="0"/>
              </a:rPr>
              <a:t>Immunized for Measles but no documentation.</a:t>
            </a:r>
          </a:p>
          <a:p>
            <a:r>
              <a:rPr lang="en-US" b="1" dirty="0" smtClean="0">
                <a:latin typeface="Arial" panose="020B0604020202020204" pitchFamily="34" charset="0"/>
                <a:cs typeface="Arial" panose="020B0604020202020204" pitchFamily="34" charset="0"/>
              </a:rPr>
              <a:t>Day 5:  Went to the local E.D. for care.  </a:t>
            </a:r>
            <a:r>
              <a:rPr lang="en-US" dirty="0" smtClean="0">
                <a:latin typeface="Arial" panose="020B0604020202020204" pitchFamily="34" charset="0"/>
                <a:cs typeface="Arial" panose="020B0604020202020204" pitchFamily="34" charset="0"/>
              </a:rPr>
              <a:t>Not isolated. Tested for measles</a:t>
            </a:r>
          </a:p>
          <a:p>
            <a:r>
              <a:rPr lang="en-US" b="1" dirty="0" smtClean="0">
                <a:latin typeface="Arial" panose="020B0604020202020204" pitchFamily="34" charset="0"/>
                <a:cs typeface="Arial" panose="020B0604020202020204" pitchFamily="34" charset="0"/>
              </a:rPr>
              <a:t>Day 10: Public Health notified after</a:t>
            </a:r>
            <a:r>
              <a:rPr lang="en-US" dirty="0" smtClean="0">
                <a:latin typeface="Arial" panose="020B0604020202020204" pitchFamily="34" charset="0"/>
                <a:cs typeface="Arial" panose="020B0604020202020204" pitchFamily="34" charset="0"/>
              </a:rPr>
              <a:t> lab confirmation.</a:t>
            </a:r>
          </a:p>
          <a:p>
            <a:r>
              <a:rPr lang="en-US" b="1" dirty="0" smtClean="0">
                <a:latin typeface="Arial" panose="020B0604020202020204" pitchFamily="34" charset="0"/>
                <a:cs typeface="Arial" panose="020B0604020202020204" pitchFamily="34" charset="0"/>
              </a:rPr>
              <a:t>Infectious Period:  </a:t>
            </a:r>
            <a:r>
              <a:rPr lang="en-US" dirty="0" smtClean="0">
                <a:latin typeface="Arial" panose="020B0604020202020204" pitchFamily="34" charset="0"/>
                <a:cs typeface="Arial" panose="020B0604020202020204" pitchFamily="34" charset="0"/>
              </a:rPr>
              <a:t>4 days before rash to 4 days after</a:t>
            </a:r>
          </a:p>
          <a:p>
            <a:r>
              <a:rPr lang="en-US" b="1" dirty="0" smtClean="0">
                <a:latin typeface="Arial" panose="020B0604020202020204" pitchFamily="34" charset="0"/>
                <a:cs typeface="Arial" panose="020B0604020202020204" pitchFamily="34" charset="0"/>
              </a:rPr>
              <a:t>Travel during Infectious Period:</a:t>
            </a:r>
          </a:p>
          <a:p>
            <a:pPr lvl="1"/>
            <a:r>
              <a:rPr lang="en-US" b="1" dirty="0" smtClean="0">
                <a:latin typeface="Arial" panose="020B0604020202020204" pitchFamily="34" charset="0"/>
                <a:cs typeface="Arial" panose="020B0604020202020204" pitchFamily="34" charset="0"/>
              </a:rPr>
              <a:t>New York, New Jersey, Arizona, Santa Monica</a:t>
            </a:r>
          </a:p>
          <a:p>
            <a:pPr lvl="1"/>
            <a:r>
              <a:rPr lang="en-US" b="1" dirty="0" smtClean="0">
                <a:latin typeface="Arial" panose="020B0604020202020204" pitchFamily="34" charset="0"/>
                <a:cs typeface="Arial" panose="020B0604020202020204" pitchFamily="34" charset="0"/>
              </a:rPr>
              <a:t>Exposure sites:  </a:t>
            </a:r>
            <a:r>
              <a:rPr lang="en-US" dirty="0" smtClean="0">
                <a:latin typeface="Arial" panose="020B0604020202020204" pitchFamily="34" charset="0"/>
                <a:cs typeface="Arial" panose="020B0604020202020204" pitchFamily="34" charset="0"/>
              </a:rPr>
              <a:t>Hospitals, Airports, Airline flights, Hotels, restaurants, and many other venues.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969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92162"/>
          </a:xfrm>
        </p:spPr>
        <p:txBody>
          <a:bodyPr/>
          <a:lstStyle/>
          <a:p>
            <a:r>
              <a:rPr lang="en-US" b="1" dirty="0" smtClean="0">
                <a:latin typeface="Arial" panose="020B0604020202020204" pitchFamily="34" charset="0"/>
                <a:cs typeface="Arial" panose="020B0604020202020204" pitchFamily="34" charset="0"/>
              </a:rPr>
              <a:t>Measles: Case Continued</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228600" y="1143000"/>
            <a:ext cx="8686800" cy="5638800"/>
          </a:xfrm>
        </p:spPr>
        <p:txBody>
          <a:bodyPr>
            <a:normAutofit fontScale="92500" lnSpcReduction="10000"/>
          </a:bodyPr>
          <a:lstStyle/>
          <a:p>
            <a:pPr marL="0" indent="0" algn="ctr">
              <a:buNone/>
            </a:pPr>
            <a:r>
              <a:rPr lang="en-US" b="1" dirty="0" smtClean="0">
                <a:latin typeface="Arial" panose="020B0604020202020204" pitchFamily="34" charset="0"/>
                <a:cs typeface="Arial" panose="020B0604020202020204" pitchFamily="34" charset="0"/>
              </a:rPr>
              <a:t>Hospital and Community Exposure Risks</a:t>
            </a:r>
          </a:p>
          <a:p>
            <a:pPr marL="0" indent="0" algn="ctr">
              <a:buNone/>
            </a:pPr>
            <a:endParaRPr lang="en-US"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smtClean="0">
                <a:latin typeface="Arial" panose="020B0604020202020204" pitchFamily="34" charset="0"/>
                <a:cs typeface="Arial" panose="020B0604020202020204" pitchFamily="34" charset="0"/>
              </a:rPr>
              <a:t>Puts your patients/visitors at risk</a:t>
            </a:r>
          </a:p>
          <a:p>
            <a:pPr>
              <a:buFont typeface="Wingdings" panose="05000000000000000000" pitchFamily="2" charset="2"/>
              <a:buChar char="Ø"/>
            </a:pPr>
            <a:r>
              <a:rPr lang="en-US" b="1" dirty="0" smtClean="0">
                <a:latin typeface="Arial" panose="020B0604020202020204" pitchFamily="34" charset="0"/>
                <a:cs typeface="Arial" panose="020B0604020202020204" pitchFamily="34" charset="0"/>
              </a:rPr>
              <a:t>Hospital staff exposures</a:t>
            </a:r>
          </a:p>
          <a:p>
            <a:pPr>
              <a:buFont typeface="Wingdings" panose="05000000000000000000" pitchFamily="2" charset="2"/>
              <a:buChar char="Ø"/>
            </a:pPr>
            <a:r>
              <a:rPr lang="en-US" b="1" dirty="0" smtClean="0">
                <a:latin typeface="Arial" panose="020B0604020202020204" pitchFamily="34" charset="0"/>
                <a:cs typeface="Arial" panose="020B0604020202020204" pitchFamily="34" charset="0"/>
              </a:rPr>
              <a:t>Labor Intensive Contact Investigation: </a:t>
            </a:r>
          </a:p>
          <a:p>
            <a:pPr marL="0" indent="0">
              <a:buNone/>
            </a:pPr>
            <a:r>
              <a:rPr lang="en-US" b="1" dirty="0" smtClean="0">
                <a:latin typeface="Arial" panose="020B0604020202020204" pitchFamily="34" charset="0"/>
                <a:cs typeface="Arial" panose="020B0604020202020204" pitchFamily="34" charset="0"/>
              </a:rPr>
              <a:t> Waiting room patients/visitors, E.D. staff</a:t>
            </a:r>
          </a:p>
          <a:p>
            <a:pPr lvl="1"/>
            <a:r>
              <a:rPr lang="en-US" sz="2600" b="1" dirty="0" smtClean="0">
                <a:latin typeface="Arial" panose="020B0604020202020204" pitchFamily="34" charset="0"/>
                <a:cs typeface="Arial" panose="020B0604020202020204" pitchFamily="34" charset="0"/>
              </a:rPr>
              <a:t>Case went home, no isolation so</a:t>
            </a:r>
            <a:r>
              <a:rPr lang="en-US"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restaurants, grocery stores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 still infectious; </a:t>
            </a:r>
          </a:p>
          <a:p>
            <a:pPr lvl="2">
              <a:buFont typeface="Courier New" panose="02070309020205020404" pitchFamily="49" charset="0"/>
              <a:buChar char="o"/>
            </a:pPr>
            <a:r>
              <a:rPr lang="en-US" sz="2200" dirty="0" smtClean="0">
                <a:latin typeface="Arial" panose="020B0604020202020204" pitchFamily="34" charset="0"/>
                <a:cs typeface="Arial" panose="020B0604020202020204" pitchFamily="34" charset="0"/>
              </a:rPr>
              <a:t>Other Counties visited: Marin County and San Francisco</a:t>
            </a:r>
          </a:p>
          <a:p>
            <a:pPr lvl="1"/>
            <a:r>
              <a:rPr lang="en-US" sz="2600" b="1" dirty="0" smtClean="0">
                <a:latin typeface="Arial" panose="020B0604020202020204" pitchFamily="34" charset="0"/>
                <a:cs typeface="Arial" panose="020B0604020202020204" pitchFamily="34" charset="0"/>
              </a:rPr>
              <a:t>Notifications</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 other States, Counties in California, CDC – airline travel, etc.</a:t>
            </a:r>
          </a:p>
          <a:p>
            <a:pPr lvl="1"/>
            <a:r>
              <a:rPr lang="en-US" sz="2600" b="1" dirty="0">
                <a:latin typeface="Arial" panose="020B0604020202020204" pitchFamily="34" charset="0"/>
                <a:cs typeface="Arial" panose="020B0604020202020204" pitchFamily="34" charset="0"/>
              </a:rPr>
              <a:t>Worked with Public Relations </a:t>
            </a:r>
            <a:r>
              <a:rPr lang="en-US" sz="2200" dirty="0">
                <a:latin typeface="Arial" panose="020B0604020202020204" pitchFamily="34" charset="0"/>
                <a:cs typeface="Arial" panose="020B0604020202020204" pitchFamily="34" charset="0"/>
              </a:rPr>
              <a:t>(Hospital and Public Health Media </a:t>
            </a:r>
            <a:r>
              <a:rPr lang="en-US" sz="2200" dirty="0" smtClean="0">
                <a:latin typeface="Arial" panose="020B0604020202020204" pitchFamily="34" charset="0"/>
                <a:cs typeface="Arial" panose="020B0604020202020204" pitchFamily="34" charset="0"/>
              </a:rPr>
              <a:t>departments)</a:t>
            </a:r>
          </a:p>
          <a:p>
            <a:pPr lvl="1"/>
            <a:r>
              <a:rPr lang="en-US" sz="2600" b="1" dirty="0" smtClean="0">
                <a:latin typeface="Arial" panose="020B0604020202020204" pitchFamily="34" charset="0"/>
                <a:cs typeface="Arial" panose="020B0604020202020204" pitchFamily="34" charset="0"/>
              </a:rPr>
              <a:t>Public Health and CDPH </a:t>
            </a:r>
            <a:r>
              <a:rPr lang="en-US" sz="2200" dirty="0" smtClean="0">
                <a:latin typeface="Arial" panose="020B0604020202020204" pitchFamily="34" charset="0"/>
                <a:cs typeface="Arial" panose="020B0604020202020204" pitchFamily="34" charset="0"/>
              </a:rPr>
              <a:t>assisted as a resource and logistics since multi-jurisdictional</a:t>
            </a:r>
          </a:p>
          <a:p>
            <a:pPr lvl="1"/>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142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p:spPr>
        <p:txBody>
          <a:bodyPr anchor="ctr">
            <a:normAutofit fontScale="90000"/>
          </a:bodyPr>
          <a:lstStyle/>
          <a:p>
            <a:pPr algn="ctr"/>
            <a:r>
              <a:rPr lang="en-US" dirty="0" smtClean="0">
                <a:latin typeface="Arial" panose="020B0604020202020204" pitchFamily="34" charset="0"/>
                <a:cs typeface="Arial" panose="020B0604020202020204" pitchFamily="34" charset="0"/>
              </a:rPr>
              <a:t>2014-2015 Disneyland Measles Outbreak</a:t>
            </a:r>
            <a:br>
              <a:rPr lang="en-US"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CDPH slides</a:t>
            </a:r>
            <a:endParaRPr lang="en-US" sz="2700" b="1"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797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chor="ctr">
            <a:normAutofit fontScale="90000"/>
          </a:bodyPr>
          <a:lstStyle/>
          <a:p>
            <a:pPr algn="ctr"/>
            <a:r>
              <a:rPr lang="en-US" b="1" dirty="0" smtClean="0">
                <a:latin typeface="Arial" panose="020B0604020202020204" pitchFamily="34" charset="0"/>
                <a:cs typeface="Arial" panose="020B0604020202020204" pitchFamily="34" charset="0"/>
              </a:rPr>
              <a:t>2015</a:t>
            </a:r>
            <a:r>
              <a:rPr lang="en-US" b="1" dirty="0">
                <a:latin typeface="Arial" panose="020B0604020202020204" pitchFamily="34" charset="0"/>
                <a:cs typeface="Arial" panose="020B0604020202020204" pitchFamily="34" charset="0"/>
              </a:rPr>
              <a:t>: Measles Disney Outbreak</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131 Cases (CDPH data)</a:t>
            </a:r>
            <a:endParaRPr lang="en-US" dirty="0"/>
          </a:p>
        </p:txBody>
      </p:sp>
      <p:sp>
        <p:nvSpPr>
          <p:cNvPr id="3" name="Content Placeholder 2"/>
          <p:cNvSpPr>
            <a:spLocks noGrp="1"/>
          </p:cNvSpPr>
          <p:nvPr>
            <p:ph sz="quarter" idx="1"/>
          </p:nvPr>
        </p:nvSpPr>
        <p:spPr>
          <a:xfrm>
            <a:off x="228600" y="1524000"/>
            <a:ext cx="8686800" cy="5029200"/>
          </a:xfrm>
        </p:spPr>
        <p:txBody>
          <a:bodyPr>
            <a:normAutofit fontScale="92500" lnSpcReduction="10000"/>
          </a:bodyPr>
          <a:lstStyle/>
          <a:p>
            <a:r>
              <a:rPr lang="en-US" b="1" dirty="0">
                <a:latin typeface="Arial" panose="020B0604020202020204" pitchFamily="34" charset="0"/>
                <a:cs typeface="Arial" panose="020B0604020202020204" pitchFamily="34" charset="0"/>
              </a:rPr>
              <a:t>42 (32%) of the 131 cases were exposed at Disneyland </a:t>
            </a:r>
            <a:r>
              <a:rPr lang="en-US" dirty="0">
                <a:latin typeface="Arial" panose="020B0604020202020204" pitchFamily="34" charset="0"/>
                <a:cs typeface="Arial" panose="020B0604020202020204" pitchFamily="34" charset="0"/>
              </a:rPr>
              <a:t>during December 17-20, 2014, a very high reproduction number for one infectious person (measles Ro = 12-18)</a:t>
            </a:r>
          </a:p>
          <a:p>
            <a:r>
              <a:rPr lang="en-US" b="1" dirty="0" smtClean="0">
                <a:latin typeface="Arial" panose="020B0604020202020204" pitchFamily="34" charset="0"/>
                <a:cs typeface="Arial" panose="020B0604020202020204" pitchFamily="34" charset="0"/>
              </a:rPr>
              <a:t>31 </a:t>
            </a:r>
            <a:r>
              <a:rPr lang="en-US" b="1" dirty="0">
                <a:latin typeface="Arial" panose="020B0604020202020204" pitchFamily="34" charset="0"/>
                <a:cs typeface="Arial" panose="020B0604020202020204" pitchFamily="34" charset="0"/>
              </a:rPr>
              <a:t>(24%) cases were household or other close contacts </a:t>
            </a:r>
            <a:r>
              <a:rPr lang="en-US" dirty="0">
                <a:latin typeface="Arial" panose="020B0604020202020204" pitchFamily="34" charset="0"/>
                <a:cs typeface="Arial" panose="020B0604020202020204" pitchFamily="34" charset="0"/>
              </a:rPr>
              <a:t>(e.g., boyfriend/girlfriend) of cases</a:t>
            </a:r>
          </a:p>
          <a:p>
            <a:r>
              <a:rPr lang="en-US" b="1" dirty="0" smtClean="0">
                <a:latin typeface="Arial" panose="020B0604020202020204" pitchFamily="34" charset="0"/>
                <a:cs typeface="Arial" panose="020B0604020202020204" pitchFamily="34" charset="0"/>
              </a:rPr>
              <a:t>11 </a:t>
            </a:r>
            <a:r>
              <a:rPr lang="en-US" b="1" dirty="0">
                <a:latin typeface="Arial" panose="020B0604020202020204" pitchFamily="34" charset="0"/>
                <a:cs typeface="Arial" panose="020B0604020202020204" pitchFamily="34" charset="0"/>
              </a:rPr>
              <a:t>(8%) cases were exposed in a healthcare setting</a:t>
            </a:r>
            <a:r>
              <a:rPr lang="en-US" dirty="0">
                <a:latin typeface="Arial" panose="020B0604020202020204" pitchFamily="34" charset="0"/>
                <a:cs typeface="Arial" panose="020B0604020202020204" pitchFamily="34" charset="0"/>
              </a:rPr>
              <a:t>; three were healthcare personnel (HCP) exposed at </a:t>
            </a:r>
            <a:r>
              <a:rPr lang="en-US" dirty="0" smtClean="0">
                <a:latin typeface="Arial" panose="020B0604020202020204" pitchFamily="34" charset="0"/>
                <a:cs typeface="Arial" panose="020B0604020202020204" pitchFamily="34" charset="0"/>
              </a:rPr>
              <a:t>work</a:t>
            </a:r>
          </a:p>
          <a:p>
            <a:pPr lvl="1">
              <a:buFont typeface="Wingdings" panose="05000000000000000000" pitchFamily="2" charset="2"/>
              <a:buChar char="Ø"/>
            </a:pPr>
            <a:r>
              <a:rPr lang="en-US" dirty="0" smtClean="0">
                <a:latin typeface="Arial" panose="020B0604020202020204" pitchFamily="34" charset="0"/>
                <a:cs typeface="Arial" panose="020B0604020202020204" pitchFamily="34" charset="0"/>
              </a:rPr>
              <a:t> Emergency </a:t>
            </a:r>
            <a:r>
              <a:rPr lang="en-US" dirty="0">
                <a:latin typeface="Arial" panose="020B0604020202020204" pitchFamily="34" charset="0"/>
                <a:cs typeface="Arial" panose="020B0604020202020204" pitchFamily="34" charset="0"/>
              </a:rPr>
              <a:t>department: </a:t>
            </a:r>
            <a:r>
              <a:rPr lang="en-US" dirty="0" smtClean="0">
                <a:latin typeface="Arial" panose="020B0604020202020204" pitchFamily="34" charset="0"/>
                <a:cs typeface="Arial" panose="020B0604020202020204" pitchFamily="34" charset="0"/>
              </a:rPr>
              <a:t>7</a:t>
            </a:r>
          </a:p>
          <a:p>
            <a:pPr lvl="1">
              <a:buFont typeface="Wingdings" panose="05000000000000000000" pitchFamily="2" charset="2"/>
              <a:buChar char="Ø"/>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Urgent </a:t>
            </a:r>
            <a:r>
              <a:rPr lang="en-US" sz="2600" dirty="0">
                <a:latin typeface="Arial" panose="020B0604020202020204" pitchFamily="34" charset="0"/>
                <a:cs typeface="Arial" panose="020B0604020202020204" pitchFamily="34" charset="0"/>
              </a:rPr>
              <a:t>care: </a:t>
            </a:r>
            <a:r>
              <a:rPr lang="en-US" sz="2600" dirty="0" smtClean="0">
                <a:latin typeface="Arial" panose="020B0604020202020204" pitchFamily="34" charset="0"/>
                <a:cs typeface="Arial" panose="020B0604020202020204" pitchFamily="34" charset="0"/>
              </a:rPr>
              <a:t>3</a:t>
            </a:r>
          </a:p>
          <a:p>
            <a:pPr lvl="1">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Hospital </a:t>
            </a:r>
            <a:r>
              <a:rPr lang="en-US" sz="2600" dirty="0">
                <a:latin typeface="Arial" panose="020B0604020202020204" pitchFamily="34" charset="0"/>
                <a:cs typeface="Arial" panose="020B0604020202020204" pitchFamily="34" charset="0"/>
              </a:rPr>
              <a:t>inpatient unit: 1</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(2%) were exposed in a mall</a:t>
            </a:r>
          </a:p>
          <a:p>
            <a:r>
              <a:rPr lang="en-US" b="1" dirty="0" smtClean="0">
                <a:latin typeface="Arial" panose="020B0604020202020204" pitchFamily="34" charset="0"/>
                <a:cs typeface="Arial" panose="020B0604020202020204" pitchFamily="34" charset="0"/>
              </a:rPr>
              <a:t>44 </a:t>
            </a:r>
            <a:r>
              <a:rPr lang="en-US" b="1" dirty="0">
                <a:latin typeface="Arial" panose="020B0604020202020204" pitchFamily="34" charset="0"/>
                <a:cs typeface="Arial" panose="020B0604020202020204" pitchFamily="34" charset="0"/>
              </a:rPr>
              <a:t>(34%) had unknown exposure setting </a:t>
            </a:r>
          </a:p>
          <a:p>
            <a:endParaRPr lang="en-US" dirty="0"/>
          </a:p>
        </p:txBody>
      </p:sp>
    </p:spTree>
    <p:extLst>
      <p:ext uri="{BB962C8B-B14F-4D97-AF65-F5344CB8AC3E}">
        <p14:creationId xmlns:p14="http://schemas.microsoft.com/office/powerpoint/2010/main" val="501147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990600"/>
          </a:xfrm>
        </p:spPr>
        <p:txBody>
          <a:bodyPr anchor="b">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2014-2015: Measles Disney Outbreak</a:t>
            </a:r>
            <a:endParaRPr lang="en-US" dirty="0"/>
          </a:p>
        </p:txBody>
      </p:sp>
      <p:sp>
        <p:nvSpPr>
          <p:cNvPr id="3" name="Content Placeholder 2"/>
          <p:cNvSpPr>
            <a:spLocks noGrp="1"/>
          </p:cNvSpPr>
          <p:nvPr>
            <p:ph sz="quarter" idx="1"/>
          </p:nvPr>
        </p:nvSpPr>
        <p:spPr>
          <a:xfrm>
            <a:off x="228600" y="1066800"/>
            <a:ext cx="8763000" cy="5562600"/>
          </a:xfrm>
        </p:spPr>
        <p:txBody>
          <a:bodyPr>
            <a:normAutofit fontScale="62500" lnSpcReduction="20000"/>
          </a:bodyPr>
          <a:lstStyle/>
          <a:p>
            <a:pPr marL="0" indent="0" algn="ctr">
              <a:buNone/>
            </a:pPr>
            <a:r>
              <a:rPr lang="en-US" sz="3200" b="1" dirty="0" smtClean="0">
                <a:latin typeface="Arial" panose="020B0604020202020204" pitchFamily="34" charset="0"/>
                <a:cs typeface="Arial" panose="020B0604020202020204" pitchFamily="34" charset="0"/>
              </a:rPr>
              <a:t>CDPH Recommendations for Measles Testing </a:t>
            </a:r>
          </a:p>
          <a:p>
            <a:endParaRPr lang="en-US" sz="32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CDPH </a:t>
            </a:r>
            <a:r>
              <a:rPr lang="en-US" sz="3200" b="1" dirty="0">
                <a:latin typeface="Arial" panose="020B0604020202020204" pitchFamily="34" charset="0"/>
                <a:cs typeface="Arial" panose="020B0604020202020204" pitchFamily="34" charset="0"/>
              </a:rPr>
              <a:t>recommends PCR as primary diagnostic tool for measles</a:t>
            </a:r>
            <a:r>
              <a:rPr lang="en-US" sz="3200" dirty="0">
                <a:latin typeface="Arial" panose="020B0604020202020204" pitchFamily="34" charset="0"/>
                <a:cs typeface="Arial" panose="020B0604020202020204" pitchFamily="34" charset="0"/>
              </a:rPr>
              <a:t>; t</a:t>
            </a:r>
            <a:r>
              <a:rPr lang="en-US" sz="2800" dirty="0">
                <a:latin typeface="Arial" panose="020B0604020202020204" pitchFamily="34" charset="0"/>
                <a:cs typeface="Arial" panose="020B0604020202020204" pitchFamily="34" charset="0"/>
              </a:rPr>
              <a:t>he state lab and 17 local public health labs offer </a:t>
            </a:r>
            <a:r>
              <a:rPr lang="en-US" sz="2800" dirty="0" smtClean="0">
                <a:latin typeface="Arial" panose="020B0604020202020204" pitchFamily="34" charset="0"/>
                <a:cs typeface="Arial" panose="020B0604020202020204" pitchFamily="34" charset="0"/>
              </a:rPr>
              <a:t>measles testing</a:t>
            </a:r>
          </a:p>
          <a:p>
            <a:pPr lvl="1"/>
            <a:r>
              <a:rPr lang="en-US" sz="2900" b="1" dirty="0" smtClean="0">
                <a:latin typeface="Arial" panose="020B0604020202020204" pitchFamily="34" charset="0"/>
                <a:cs typeface="Arial" panose="020B0604020202020204" pitchFamily="34" charset="0"/>
              </a:rPr>
              <a:t>PCR </a:t>
            </a:r>
            <a:r>
              <a:rPr lang="en-US" sz="2900" b="1" dirty="0">
                <a:latin typeface="Arial" panose="020B0604020202020204" pitchFamily="34" charset="0"/>
                <a:cs typeface="Arial" panose="020B0604020202020204" pitchFamily="34" charset="0"/>
              </a:rPr>
              <a:t>testing –benefits of PCR include</a:t>
            </a:r>
            <a:r>
              <a:rPr lang="en-US" sz="2900" b="1" dirty="0" smtClean="0">
                <a:latin typeface="Arial" panose="020B0604020202020204" pitchFamily="34" charset="0"/>
                <a:cs typeface="Arial" panose="020B0604020202020204" pitchFamily="34" charset="0"/>
              </a:rPr>
              <a:t>: Virus </a:t>
            </a:r>
            <a:r>
              <a:rPr lang="en-US" sz="2900" b="1" dirty="0">
                <a:latin typeface="Arial" panose="020B0604020202020204" pitchFamily="34" charset="0"/>
                <a:cs typeface="Arial" panose="020B0604020202020204" pitchFamily="34" charset="0"/>
              </a:rPr>
              <a:t>can be detected from day of rash onset in </a:t>
            </a:r>
            <a:r>
              <a:rPr lang="en-US" sz="2900" b="1" dirty="0" smtClean="0">
                <a:latin typeface="Arial" panose="020B0604020202020204" pitchFamily="34" charset="0"/>
                <a:cs typeface="Arial" panose="020B0604020202020204" pitchFamily="34" charset="0"/>
              </a:rPr>
              <a:t>respiratory specimens </a:t>
            </a:r>
            <a:r>
              <a:rPr lang="en-US" sz="2900" b="1" dirty="0">
                <a:latin typeface="Arial" panose="020B0604020202020204" pitchFamily="34" charset="0"/>
                <a:cs typeface="Arial" panose="020B0604020202020204" pitchFamily="34" charset="0"/>
              </a:rPr>
              <a:t>(throat swab preferred</a:t>
            </a:r>
            <a:r>
              <a:rPr lang="en-US" sz="2900" b="1" dirty="0" smtClean="0">
                <a:latin typeface="Arial" panose="020B0604020202020204" pitchFamily="34" charset="0"/>
                <a:cs typeface="Arial" panose="020B0604020202020204" pitchFamily="34" charset="0"/>
              </a:rPr>
              <a:t>); &lt;</a:t>
            </a:r>
            <a:r>
              <a:rPr lang="en-US" sz="2900" b="1" dirty="0">
                <a:latin typeface="Arial" panose="020B0604020202020204" pitchFamily="34" charset="0"/>
                <a:cs typeface="Arial" panose="020B0604020202020204" pitchFamily="34" charset="0"/>
              </a:rPr>
              <a:t>7+ days after </a:t>
            </a:r>
            <a:r>
              <a:rPr lang="en-US" sz="2900" b="1" dirty="0" smtClean="0">
                <a:latin typeface="Arial" panose="020B0604020202020204" pitchFamily="34" charset="0"/>
                <a:cs typeface="Arial" panose="020B0604020202020204" pitchFamily="34" charset="0"/>
              </a:rPr>
              <a:t>rash </a:t>
            </a:r>
            <a:r>
              <a:rPr lang="en-US" sz="2900" b="1" dirty="0">
                <a:latin typeface="Arial" panose="020B0604020202020204" pitchFamily="34" charset="0"/>
                <a:cs typeface="Arial" panose="020B0604020202020204" pitchFamily="34" charset="0"/>
              </a:rPr>
              <a:t>or urine </a:t>
            </a:r>
            <a:r>
              <a:rPr lang="en-US" sz="2900" b="1" dirty="0" smtClean="0">
                <a:latin typeface="Arial" panose="020B0604020202020204" pitchFamily="34" charset="0"/>
                <a:cs typeface="Arial" panose="020B0604020202020204" pitchFamily="34" charset="0"/>
              </a:rPr>
              <a:t> &lt;</a:t>
            </a:r>
            <a:r>
              <a:rPr lang="en-US" sz="2900" b="1" dirty="0">
                <a:latin typeface="Arial" panose="020B0604020202020204" pitchFamily="34" charset="0"/>
                <a:cs typeface="Arial" panose="020B0604020202020204" pitchFamily="34" charset="0"/>
              </a:rPr>
              <a:t>10+ days after </a:t>
            </a:r>
            <a:r>
              <a:rPr lang="en-US" sz="2900" b="1" dirty="0" smtClean="0">
                <a:latin typeface="Arial" panose="020B0604020202020204" pitchFamily="34" charset="0"/>
                <a:cs typeface="Arial" panose="020B0604020202020204" pitchFamily="34" charset="0"/>
              </a:rPr>
              <a:t>rash.  Contra Costa prefers collection of both throat and urine specimens for PCR</a:t>
            </a:r>
            <a:endParaRPr lang="en-US" sz="29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specimens are easy to collect and are non-invasive</a:t>
            </a:r>
          </a:p>
          <a:p>
            <a:r>
              <a:rPr lang="en-US" sz="2800" dirty="0">
                <a:latin typeface="Arial" panose="020B0604020202020204" pitchFamily="34" charset="0"/>
                <a:cs typeface="Arial" panose="020B0604020202020204" pitchFamily="34" charset="0"/>
              </a:rPr>
              <a:t>The test is rapid </a:t>
            </a: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TAT &lt;1 day)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Additional </a:t>
            </a:r>
            <a:r>
              <a:rPr lang="en-US" sz="2800" dirty="0">
                <a:latin typeface="Arial" panose="020B0604020202020204" pitchFamily="34" charset="0"/>
                <a:cs typeface="Arial" panose="020B0604020202020204" pitchFamily="34" charset="0"/>
              </a:rPr>
              <a:t>testing to identify genotype can be performed</a:t>
            </a:r>
          </a:p>
          <a:p>
            <a:pPr lvl="1"/>
            <a:r>
              <a:rPr lang="en-US" sz="2800" dirty="0">
                <a:latin typeface="Arial" panose="020B0604020202020204" pitchFamily="34" charset="0"/>
                <a:cs typeface="Arial" panose="020B0604020202020204" pitchFamily="34" charset="0"/>
              </a:rPr>
              <a:t>More sensitive and specific than IgM </a:t>
            </a:r>
            <a:r>
              <a:rPr lang="en-US" sz="2800" dirty="0" smtClean="0">
                <a:latin typeface="Arial" panose="020B0604020202020204" pitchFamily="34" charset="0"/>
                <a:cs typeface="Arial" panose="020B0604020202020204" pitchFamily="34" charset="0"/>
              </a:rPr>
              <a:t>testing</a:t>
            </a:r>
            <a:r>
              <a:rPr lang="en-US" dirty="0" smtClean="0">
                <a:latin typeface="Arial" panose="020B0604020202020204" pitchFamily="34" charset="0"/>
                <a:cs typeface="Arial" panose="020B0604020202020204" pitchFamily="34" charset="0"/>
              </a:rPr>
              <a:t> IgM </a:t>
            </a:r>
            <a:r>
              <a:rPr lang="en-US" dirty="0">
                <a:latin typeface="Arial" panose="020B0604020202020204" pitchFamily="34" charset="0"/>
                <a:cs typeface="Arial" panose="020B0604020202020204" pitchFamily="34" charset="0"/>
              </a:rPr>
              <a:t>testing can yield false positives (rheumatoid factor, pregnancy, etc.)</a:t>
            </a:r>
          </a:p>
          <a:p>
            <a:pPr lvl="1"/>
            <a:r>
              <a:rPr lang="en-US" dirty="0">
                <a:latin typeface="Arial" panose="020B0604020202020204" pitchFamily="34" charset="0"/>
                <a:cs typeface="Arial" panose="020B0604020202020204" pitchFamily="34" charset="0"/>
              </a:rPr>
              <a:t>IgM negative result in blood collected &lt;72 hours of rash onset cannot be relied upon</a:t>
            </a:r>
          </a:p>
          <a:p>
            <a:pPr lvl="1"/>
            <a:r>
              <a:rPr lang="en-US" dirty="0">
                <a:latin typeface="Arial" panose="020B0604020202020204" pitchFamily="34" charset="0"/>
                <a:cs typeface="Arial" panose="020B0604020202020204" pitchFamily="34" charset="0"/>
              </a:rPr>
              <a:t>IgM testing can be falsely negative in previously vaccinated persons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r>
              <a:rPr lang="en-US" sz="2800" b="1" dirty="0" smtClean="0">
                <a:solidFill>
                  <a:srgbClr val="FF0000"/>
                </a:solidFill>
                <a:latin typeface="Arial" panose="020B0604020202020204" pitchFamily="34" charset="0"/>
                <a:cs typeface="Arial" panose="020B0604020202020204" pitchFamily="34" charset="0"/>
              </a:rPr>
              <a:t>During </a:t>
            </a:r>
            <a:r>
              <a:rPr lang="en-US" sz="2800" b="1" dirty="0">
                <a:solidFill>
                  <a:srgbClr val="FF0000"/>
                </a:solidFill>
                <a:latin typeface="Arial" panose="020B0604020202020204" pitchFamily="34" charset="0"/>
                <a:cs typeface="Arial" panose="020B0604020202020204" pitchFamily="34" charset="0"/>
              </a:rPr>
              <a:t>the </a:t>
            </a:r>
            <a:r>
              <a:rPr lang="en-US" sz="2800" b="1" dirty="0" smtClean="0">
                <a:solidFill>
                  <a:srgbClr val="FF0000"/>
                </a:solidFill>
                <a:latin typeface="Arial" panose="020B0604020202020204" pitchFamily="34" charset="0"/>
                <a:cs typeface="Arial" panose="020B0604020202020204" pitchFamily="34" charset="0"/>
              </a:rPr>
              <a:t>Disney Outbreak:</a:t>
            </a:r>
          </a:p>
          <a:p>
            <a:pPr lvl="1">
              <a:buFont typeface="Wingdings" panose="05000000000000000000" pitchFamily="2" charset="2"/>
              <a:buChar char="Ø"/>
            </a:pPr>
            <a:r>
              <a:rPr lang="en-US" sz="3200" b="1" dirty="0" smtClean="0">
                <a:solidFill>
                  <a:srgbClr val="FF0000"/>
                </a:solidFill>
                <a:latin typeface="Arial" panose="020B0604020202020204" pitchFamily="34" charset="0"/>
                <a:cs typeface="Arial" panose="020B0604020202020204" pitchFamily="34" charset="0"/>
              </a:rPr>
              <a:t>State </a:t>
            </a:r>
            <a:r>
              <a:rPr lang="en-US" sz="3200" b="1" dirty="0">
                <a:solidFill>
                  <a:srgbClr val="FF0000"/>
                </a:solidFill>
                <a:latin typeface="Arial" panose="020B0604020202020204" pitchFamily="34" charset="0"/>
                <a:cs typeface="Arial" panose="020B0604020202020204" pitchFamily="34" charset="0"/>
              </a:rPr>
              <a:t>lab </a:t>
            </a:r>
            <a:r>
              <a:rPr lang="en-US" sz="3200" b="1" dirty="0" smtClean="0">
                <a:solidFill>
                  <a:srgbClr val="FF0000"/>
                </a:solidFill>
                <a:latin typeface="Arial" panose="020B0604020202020204" pitchFamily="34" charset="0"/>
                <a:cs typeface="Arial" panose="020B0604020202020204" pitchFamily="34" charset="0"/>
              </a:rPr>
              <a:t>performed </a:t>
            </a:r>
            <a:r>
              <a:rPr lang="en-US" sz="2800" b="1" dirty="0" smtClean="0">
                <a:solidFill>
                  <a:srgbClr val="FF0000"/>
                </a:solidFill>
                <a:latin typeface="Arial" panose="020B0604020202020204" pitchFamily="34" charset="0"/>
                <a:cs typeface="Arial" panose="020B0604020202020204" pitchFamily="34" charset="0"/>
              </a:rPr>
              <a:t>1500 </a:t>
            </a:r>
            <a:r>
              <a:rPr lang="en-US" sz="2800" b="1" dirty="0">
                <a:solidFill>
                  <a:srgbClr val="FF0000"/>
                </a:solidFill>
                <a:latin typeface="Arial" panose="020B0604020202020204" pitchFamily="34" charset="0"/>
                <a:cs typeface="Arial" panose="020B0604020202020204" pitchFamily="34" charset="0"/>
              </a:rPr>
              <a:t>PCR </a:t>
            </a:r>
            <a:r>
              <a:rPr lang="en-US" sz="2800" b="1" dirty="0" smtClean="0">
                <a:solidFill>
                  <a:srgbClr val="FF0000"/>
                </a:solidFill>
                <a:latin typeface="Arial" panose="020B0604020202020204" pitchFamily="34" charset="0"/>
                <a:cs typeface="Arial" panose="020B0604020202020204" pitchFamily="34" charset="0"/>
              </a:rPr>
              <a:t>tests </a:t>
            </a:r>
          </a:p>
          <a:p>
            <a:pPr lvl="1">
              <a:buFont typeface="Wingdings" panose="05000000000000000000" pitchFamily="2" charset="2"/>
              <a:buChar char="Ø"/>
            </a:pPr>
            <a:r>
              <a:rPr lang="en-US" sz="2900" b="1" dirty="0" smtClean="0">
                <a:solidFill>
                  <a:srgbClr val="FF0000"/>
                </a:solidFill>
                <a:latin typeface="Arial" panose="020B0604020202020204" pitchFamily="34" charset="0"/>
                <a:cs typeface="Arial" panose="020B0604020202020204" pitchFamily="34" charset="0"/>
              </a:rPr>
              <a:t>Local </a:t>
            </a:r>
            <a:r>
              <a:rPr lang="en-US" sz="2900" b="1" dirty="0">
                <a:solidFill>
                  <a:srgbClr val="FF0000"/>
                </a:solidFill>
                <a:latin typeface="Arial" panose="020B0604020202020204" pitchFamily="34" charset="0"/>
                <a:cs typeface="Arial" panose="020B0604020202020204" pitchFamily="34" charset="0"/>
              </a:rPr>
              <a:t>public health labs performed &gt;900 PCR </a:t>
            </a:r>
            <a:r>
              <a:rPr lang="en-US" sz="2900" b="1" dirty="0" smtClean="0">
                <a:solidFill>
                  <a:srgbClr val="FF0000"/>
                </a:solidFill>
                <a:latin typeface="Arial" panose="020B0604020202020204" pitchFamily="34" charset="0"/>
                <a:cs typeface="Arial" panose="020B0604020202020204" pitchFamily="34" charset="0"/>
              </a:rPr>
              <a:t>tests AND IgG </a:t>
            </a:r>
            <a:r>
              <a:rPr lang="en-US" sz="2900" b="1" dirty="0">
                <a:solidFill>
                  <a:srgbClr val="FF0000"/>
                </a:solidFill>
                <a:latin typeface="Arial" panose="020B0604020202020204" pitchFamily="34" charset="0"/>
                <a:cs typeface="Arial" panose="020B0604020202020204" pitchFamily="34" charset="0"/>
              </a:rPr>
              <a:t>testing for immunity</a:t>
            </a:r>
          </a:p>
          <a:p>
            <a:pPr marL="320040" lvl="1" indent="0">
              <a:buNone/>
            </a:pPr>
            <a:endParaRPr lang="en-US" dirty="0">
              <a:latin typeface="Arial" panose="020B0604020202020204" pitchFamily="34" charset="0"/>
              <a:cs typeface="Arial" panose="020B0604020202020204" pitchFamily="34" charset="0"/>
            </a:endParaRPr>
          </a:p>
          <a:p>
            <a:pPr lvl="1"/>
            <a:endParaRPr lang="en-US" dirty="0"/>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469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534400" cy="1143000"/>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Complications</a:t>
            </a:r>
            <a:r>
              <a:rPr lang="en-US" b="1" dirty="0" smtClean="0">
                <a:latin typeface="Arial" panose="020B0604020202020204" pitchFamily="34" charset="0"/>
                <a:cs typeface="Arial" panose="020B0604020202020204" pitchFamily="34" charset="0"/>
              </a:rPr>
              <a:t>: Two </a:t>
            </a:r>
            <a:r>
              <a:rPr lang="en-US" b="1" dirty="0">
                <a:latin typeface="Arial" panose="020B0604020202020204" pitchFamily="34" charset="0"/>
                <a:cs typeface="Arial" panose="020B0604020202020204" pitchFamily="34" charset="0"/>
              </a:rPr>
              <a:t>Cases from Disney Outbreak</a:t>
            </a:r>
          </a:p>
        </p:txBody>
      </p:sp>
      <p:sp>
        <p:nvSpPr>
          <p:cNvPr id="6" name="Content Placeholder 5"/>
          <p:cNvSpPr>
            <a:spLocks noGrp="1"/>
          </p:cNvSpPr>
          <p:nvPr>
            <p:ph sz="quarter" idx="1"/>
          </p:nvPr>
        </p:nvSpPr>
        <p:spPr>
          <a:xfrm>
            <a:off x="228600" y="1524000"/>
            <a:ext cx="8610600" cy="5105400"/>
          </a:xfrm>
        </p:spPr>
        <p:txBody>
          <a:bodyPr>
            <a:normAutofit fontScale="70000" lnSpcReduction="20000"/>
          </a:bodyPr>
          <a:lstStyle/>
          <a:p>
            <a:pPr marL="0" indent="0">
              <a:buNone/>
            </a:pPr>
            <a:r>
              <a:rPr lang="en-US" sz="2900" b="1" dirty="0" smtClean="0">
                <a:latin typeface="Arial" panose="020B0604020202020204" pitchFamily="34" charset="0"/>
                <a:cs typeface="Arial" panose="020B0604020202020204" pitchFamily="34" charset="0"/>
              </a:rPr>
              <a:t>CASE 1:</a:t>
            </a:r>
          </a:p>
          <a:p>
            <a:r>
              <a:rPr lang="en-US" sz="2900" dirty="0" smtClean="0">
                <a:latin typeface="Arial" panose="020B0604020202020204" pitchFamily="34" charset="0"/>
                <a:cs typeface="Arial" panose="020B0604020202020204" pitchFamily="34" charset="0"/>
              </a:rPr>
              <a:t>An </a:t>
            </a:r>
            <a:r>
              <a:rPr lang="en-US" sz="2900" dirty="0">
                <a:latin typeface="Arial" panose="020B0604020202020204" pitchFamily="34" charset="0"/>
                <a:cs typeface="Arial" panose="020B0604020202020204" pitchFamily="34" charset="0"/>
              </a:rPr>
              <a:t>adult collapsed at home and was admitted due to severe </a:t>
            </a:r>
            <a:r>
              <a:rPr lang="en-US" sz="2900" dirty="0" smtClean="0">
                <a:latin typeface="Arial" panose="020B0604020202020204" pitchFamily="34" charset="0"/>
                <a:cs typeface="Arial" panose="020B0604020202020204" pitchFamily="34" charset="0"/>
              </a:rPr>
              <a:t>pneumonia, intubated </a:t>
            </a:r>
            <a:r>
              <a:rPr lang="en-US" sz="2900" dirty="0">
                <a:latin typeface="Arial" panose="020B0604020202020204" pitchFamily="34" charset="0"/>
                <a:cs typeface="Arial" panose="020B0604020202020204" pitchFamily="34" charset="0"/>
              </a:rPr>
              <a:t>and ventilated</a:t>
            </a:r>
          </a:p>
          <a:p>
            <a:r>
              <a:rPr lang="en-US" sz="2900" dirty="0">
                <a:latin typeface="Arial" panose="020B0604020202020204" pitchFamily="34" charset="0"/>
                <a:cs typeface="Arial" panose="020B0604020202020204" pitchFamily="34" charset="0"/>
              </a:rPr>
              <a:t>Multiple organ injury; renal dialysis</a:t>
            </a:r>
          </a:p>
          <a:p>
            <a:r>
              <a:rPr lang="en-US" sz="2900" dirty="0">
                <a:latin typeface="Arial" panose="020B0604020202020204" pitchFamily="34" charset="0"/>
                <a:cs typeface="Arial" panose="020B0604020202020204" pitchFamily="34" charset="0"/>
              </a:rPr>
              <a:t>Minimally responsive during much of hospital stay</a:t>
            </a:r>
          </a:p>
          <a:p>
            <a:r>
              <a:rPr lang="en-US" sz="2900" dirty="0">
                <a:latin typeface="Arial" panose="020B0604020202020204" pitchFamily="34" charset="0"/>
                <a:cs typeface="Arial" panose="020B0604020202020204" pitchFamily="34" charset="0"/>
              </a:rPr>
              <a:t>Extubated during the third week of hospitalization</a:t>
            </a:r>
          </a:p>
          <a:p>
            <a:r>
              <a:rPr lang="en-US" sz="2900" dirty="0">
                <a:latin typeface="Arial" panose="020B0604020202020204" pitchFamily="34" charset="0"/>
                <a:cs typeface="Arial" panose="020B0604020202020204" pitchFamily="34" charset="0"/>
              </a:rPr>
              <a:t>Required physical and occupational therapy</a:t>
            </a:r>
          </a:p>
          <a:p>
            <a:r>
              <a:rPr lang="en-US" sz="2900" dirty="0">
                <a:latin typeface="Arial" panose="020B0604020202020204" pitchFamily="34" charset="0"/>
                <a:cs typeface="Arial" panose="020B0604020202020204" pitchFamily="34" charset="0"/>
              </a:rPr>
              <a:t>Discharged home after four weeks </a:t>
            </a:r>
            <a:r>
              <a:rPr lang="en-US" sz="2900" dirty="0" smtClean="0">
                <a:latin typeface="Arial" panose="020B0604020202020204" pitchFamily="34" charset="0"/>
                <a:cs typeface="Arial" panose="020B0604020202020204" pitchFamily="34" charset="0"/>
              </a:rPr>
              <a:t>– still </a:t>
            </a:r>
            <a:r>
              <a:rPr lang="en-US" sz="2900" dirty="0">
                <a:latin typeface="Arial" panose="020B0604020202020204" pitchFamily="34" charset="0"/>
                <a:cs typeface="Arial" panose="020B0604020202020204" pitchFamily="34" charset="0"/>
              </a:rPr>
              <a:t>on oxygen and using a wheel chair for mobility; required long period of convalescence</a:t>
            </a:r>
          </a:p>
          <a:p>
            <a:pPr marL="0" indent="0">
              <a:buNone/>
            </a:pPr>
            <a:r>
              <a:rPr lang="en-US" sz="2900" b="1" dirty="0" smtClean="0">
                <a:latin typeface="Arial" panose="020B0604020202020204" pitchFamily="34" charset="0"/>
                <a:cs typeface="Arial" panose="020B0604020202020204" pitchFamily="34" charset="0"/>
              </a:rPr>
              <a:t>CASE 2:</a:t>
            </a:r>
            <a:endParaRPr lang="en-US" sz="2900" b="1" dirty="0">
              <a:latin typeface="Arial" panose="020B0604020202020204" pitchFamily="34" charset="0"/>
              <a:cs typeface="Arial" panose="020B0604020202020204" pitchFamily="34" charset="0"/>
            </a:endParaRPr>
          </a:p>
          <a:p>
            <a:r>
              <a:rPr lang="en-US" sz="2900" dirty="0" smtClean="0">
                <a:latin typeface="Arial" panose="020B0604020202020204" pitchFamily="34" charset="0"/>
                <a:cs typeface="Arial" panose="020B0604020202020204" pitchFamily="34" charset="0"/>
              </a:rPr>
              <a:t>An </a:t>
            </a:r>
            <a:r>
              <a:rPr lang="en-US" sz="2900" dirty="0">
                <a:latin typeface="Arial" panose="020B0604020202020204" pitchFamily="34" charset="0"/>
                <a:cs typeface="Arial" panose="020B0604020202020204" pitchFamily="34" charset="0"/>
              </a:rPr>
              <a:t>adult on high dose steroids was admitted with bilateral pneumonia and subsequently diagnosed with </a:t>
            </a:r>
            <a:r>
              <a:rPr lang="en-US" sz="2900" dirty="0" smtClean="0">
                <a:latin typeface="Arial" panose="020B0604020202020204" pitchFamily="34" charset="0"/>
                <a:cs typeface="Arial" panose="020B0604020202020204" pitchFamily="34" charset="0"/>
              </a:rPr>
              <a:t>measles. Developed </a:t>
            </a:r>
            <a:r>
              <a:rPr lang="en-US" sz="2900" dirty="0">
                <a:latin typeface="Arial" panose="020B0604020202020204" pitchFamily="34" charset="0"/>
                <a:cs typeface="Arial" panose="020B0604020202020204" pitchFamily="34" charset="0"/>
              </a:rPr>
              <a:t>acute respiratory distress syndrome and was intubated</a:t>
            </a:r>
          </a:p>
          <a:p>
            <a:r>
              <a:rPr lang="en-US" sz="2900" dirty="0">
                <a:latin typeface="Arial" panose="020B0604020202020204" pitchFamily="34" charset="0"/>
                <a:cs typeface="Arial" panose="020B0604020202020204" pitchFamily="34" charset="0"/>
              </a:rPr>
              <a:t>Remained in respiratory failure for several days and was treated with IV ribavirin on an IND protocol</a:t>
            </a:r>
          </a:p>
          <a:p>
            <a:r>
              <a:rPr lang="en-US" sz="2900" dirty="0">
                <a:latin typeface="Arial" panose="020B0604020202020204" pitchFamily="34" charset="0"/>
                <a:cs typeface="Arial" panose="020B0604020202020204" pitchFamily="34" charset="0"/>
              </a:rPr>
              <a:t>Discharged at day 15 into a rehabilitation program; required a long period of convalescence at home </a:t>
            </a:r>
          </a:p>
          <a:p>
            <a:endParaRPr lang="en-US" dirty="0"/>
          </a:p>
          <a:p>
            <a:endParaRPr lang="en-US" dirty="0"/>
          </a:p>
        </p:txBody>
      </p:sp>
    </p:spTree>
    <p:extLst>
      <p:ext uri="{BB962C8B-B14F-4D97-AF65-F5344CB8AC3E}">
        <p14:creationId xmlns:p14="http://schemas.microsoft.com/office/powerpoint/2010/main" val="1328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latin typeface="Arial" panose="020B0604020202020204" pitchFamily="34" charset="0"/>
                <a:cs typeface="Arial" panose="020B0604020202020204" pitchFamily="34" charset="0"/>
              </a:rPr>
              <a:t>Measles:  Resources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81000" y="990600"/>
            <a:ext cx="8305800" cy="5867400"/>
          </a:xfrm>
        </p:spPr>
        <p:txBody>
          <a:bodyPr>
            <a:noAutofit/>
          </a:bodyPr>
          <a:lstStyle/>
          <a:p>
            <a:pPr>
              <a:spcBef>
                <a:spcPts val="0"/>
              </a:spcBef>
            </a:pPr>
            <a:r>
              <a:rPr lang="en-US" sz="1800" b="1" dirty="0" smtClean="0">
                <a:latin typeface="Arial" panose="020B0604020202020204" pitchFamily="34" charset="0"/>
                <a:cs typeface="Arial" panose="020B0604020202020204" pitchFamily="34" charset="0"/>
              </a:rPr>
              <a:t>CDPH Web Link for Hospitals and Infection Prevention:</a:t>
            </a:r>
          </a:p>
          <a:p>
            <a:pPr marL="274320" lvl="1" indent="0">
              <a:spcBef>
                <a:spcPts val="0"/>
              </a:spcBef>
              <a:buNone/>
            </a:pPr>
            <a:r>
              <a:rPr lang="en-US" sz="1800" u="sng" dirty="0" smtClean="0">
                <a:latin typeface="Arial" panose="020B0604020202020204" pitchFamily="34" charset="0"/>
                <a:cs typeface="Arial" panose="020B0604020202020204" pitchFamily="34" charset="0"/>
                <a:hlinkClick r:id="rId3"/>
              </a:rPr>
              <a:t>https</a:t>
            </a:r>
            <a:r>
              <a:rPr lang="en-US" sz="1800" u="sng" dirty="0">
                <a:latin typeface="Arial" panose="020B0604020202020204" pitchFamily="34" charset="0"/>
                <a:cs typeface="Arial" panose="020B0604020202020204" pitchFamily="34" charset="0"/>
                <a:hlinkClick r:id="rId3"/>
              </a:rPr>
              <a:t>://</a:t>
            </a:r>
            <a:r>
              <a:rPr lang="en-US" sz="1800" u="sng" dirty="0" smtClean="0">
                <a:latin typeface="Arial" panose="020B0604020202020204" pitchFamily="34" charset="0"/>
                <a:cs typeface="Arial" panose="020B0604020202020204" pitchFamily="34" charset="0"/>
                <a:hlinkClick r:id="rId3"/>
              </a:rPr>
              <a:t>www.cdph.ca.gov/Programs/CID/DCDC/CDPH%20Document%20Library/Immunization/Measles-HCFacilityICRecs.pdf</a:t>
            </a:r>
            <a:endParaRPr lang="en-US" sz="1800" u="sng" dirty="0" smtClean="0">
              <a:latin typeface="Arial" panose="020B0604020202020204" pitchFamily="34" charset="0"/>
              <a:cs typeface="Arial" panose="020B0604020202020204" pitchFamily="34" charset="0"/>
            </a:endParaRPr>
          </a:p>
          <a:p>
            <a:pPr>
              <a:spcBef>
                <a:spcPts val="0"/>
              </a:spcBef>
            </a:pPr>
            <a:endParaRPr lang="en-US" sz="1200" u="sng" dirty="0" smtClean="0">
              <a:latin typeface="Arial" panose="020B0604020202020204" pitchFamily="34" charset="0"/>
              <a:cs typeface="Arial" panose="020B0604020202020204" pitchFamily="34" charset="0"/>
            </a:endParaRPr>
          </a:p>
          <a:p>
            <a:pPr>
              <a:spcBef>
                <a:spcPts val="0"/>
              </a:spcBef>
            </a:pPr>
            <a:r>
              <a:rPr lang="en-US" sz="1800" b="1" dirty="0" smtClean="0">
                <a:latin typeface="Arial" panose="020B0604020202020204" pitchFamily="34" charset="0"/>
                <a:cs typeface="Arial" panose="020B0604020202020204" pitchFamily="34" charset="0"/>
              </a:rPr>
              <a:t>CDPH Measles Quicksheet:</a:t>
            </a:r>
          </a:p>
          <a:p>
            <a:pPr marL="274320" lvl="1" indent="0">
              <a:spcBef>
                <a:spcPts val="0"/>
              </a:spcBef>
              <a:buNone/>
            </a:pPr>
            <a:r>
              <a:rPr lang="en-US" sz="1800" u="sng" dirty="0" smtClean="0">
                <a:latin typeface="Arial" panose="020B0604020202020204" pitchFamily="34" charset="0"/>
                <a:cs typeface="Arial" panose="020B0604020202020204" pitchFamily="34" charset="0"/>
                <a:hlinkClick r:id="rId4"/>
              </a:rPr>
              <a:t>https</a:t>
            </a:r>
            <a:r>
              <a:rPr lang="en-US" sz="1800" u="sng" dirty="0">
                <a:latin typeface="Arial" panose="020B0604020202020204" pitchFamily="34" charset="0"/>
                <a:cs typeface="Arial" panose="020B0604020202020204" pitchFamily="34" charset="0"/>
                <a:hlinkClick r:id="rId4"/>
              </a:rPr>
              <a:t>://</a:t>
            </a:r>
            <a:r>
              <a:rPr lang="en-US" sz="1800" u="sng" dirty="0" smtClean="0">
                <a:latin typeface="Arial" panose="020B0604020202020204" pitchFamily="34" charset="0"/>
                <a:cs typeface="Arial" panose="020B0604020202020204" pitchFamily="34" charset="0"/>
                <a:hlinkClick r:id="rId4"/>
              </a:rPr>
              <a:t>www.cdph.ca.gov/Programs/CID/DCDC/CDPH%20Document%20Library/Immunization/Measles-Quicksheet.pdf</a:t>
            </a:r>
            <a:r>
              <a:rPr lang="en-US" sz="1800" u="sng" dirty="0" smtClean="0">
                <a:latin typeface="Arial" panose="020B0604020202020204" pitchFamily="34" charset="0"/>
                <a:cs typeface="Arial" panose="020B0604020202020204" pitchFamily="34" charset="0"/>
              </a:rPr>
              <a:t> </a:t>
            </a:r>
          </a:p>
          <a:p>
            <a:pPr lvl="1">
              <a:spcBef>
                <a:spcPts val="0"/>
              </a:spcBef>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CDPH website also has many resources for public and providers</a:t>
            </a:r>
          </a:p>
          <a:p>
            <a:pPr lvl="1">
              <a:spcBef>
                <a:spcPts val="0"/>
              </a:spcBef>
              <a:buFont typeface="Wingdings" panose="05000000000000000000" pitchFamily="2" charset="2"/>
              <a:buChar char="Ø"/>
            </a:pPr>
            <a:endParaRPr lang="en-US" sz="1200" dirty="0" smtClean="0">
              <a:latin typeface="Arial" panose="020B0604020202020204" pitchFamily="34" charset="0"/>
              <a:cs typeface="Arial" panose="020B0604020202020204" pitchFamily="34" charset="0"/>
            </a:endParaRPr>
          </a:p>
          <a:p>
            <a:pPr>
              <a:spcBef>
                <a:spcPts val="0"/>
              </a:spcBef>
            </a:pPr>
            <a:r>
              <a:rPr lang="en-US" sz="1800" b="1" dirty="0" smtClean="0">
                <a:latin typeface="Arial" panose="020B0604020202020204" pitchFamily="34" charset="0"/>
                <a:cs typeface="Arial" panose="020B0604020202020204" pitchFamily="34" charset="0"/>
              </a:rPr>
              <a:t>CDC: </a:t>
            </a:r>
            <a:endParaRPr lang="en-US" sz="1800" b="1" dirty="0">
              <a:latin typeface="Arial" panose="020B0604020202020204" pitchFamily="34" charset="0"/>
              <a:cs typeface="Arial" panose="020B0604020202020204" pitchFamily="34" charset="0"/>
            </a:endParaRPr>
          </a:p>
          <a:p>
            <a:pPr marL="274320" lvl="1" indent="0">
              <a:spcBef>
                <a:spcPts val="0"/>
              </a:spcBef>
              <a:buNone/>
            </a:pPr>
            <a:r>
              <a:rPr lang="en-US" sz="1800" u="sng" dirty="0" smtClean="0">
                <a:latin typeface="Arial" panose="020B0604020202020204" pitchFamily="34" charset="0"/>
                <a:cs typeface="Arial" panose="020B0604020202020204" pitchFamily="34" charset="0"/>
                <a:hlinkClick r:id="rId5"/>
              </a:rPr>
              <a:t>https</a:t>
            </a:r>
            <a:r>
              <a:rPr lang="en-US" sz="1800" u="sng" dirty="0">
                <a:latin typeface="Arial" panose="020B0604020202020204" pitchFamily="34" charset="0"/>
                <a:cs typeface="Arial" panose="020B0604020202020204" pitchFamily="34" charset="0"/>
                <a:hlinkClick r:id="rId5"/>
              </a:rPr>
              <a:t>://</a:t>
            </a:r>
            <a:r>
              <a:rPr lang="en-US" sz="1800" u="sng" dirty="0" smtClean="0">
                <a:latin typeface="Arial" panose="020B0604020202020204" pitchFamily="34" charset="0"/>
                <a:cs typeface="Arial" panose="020B0604020202020204" pitchFamily="34" charset="0"/>
                <a:hlinkClick r:id="rId5"/>
              </a:rPr>
              <a:t>www.cdc.gov/measles</a:t>
            </a:r>
            <a:r>
              <a:rPr lang="en-US" sz="1800" u="sng" dirty="0">
                <a:latin typeface="Arial" panose="020B0604020202020204" pitchFamily="34" charset="0"/>
                <a:cs typeface="Arial" panose="020B0604020202020204" pitchFamily="34" charset="0"/>
              </a:rPr>
              <a:t> </a:t>
            </a:r>
            <a:endParaRPr lang="en-US" sz="1800" u="sng" dirty="0" smtClean="0">
              <a:latin typeface="Arial" panose="020B0604020202020204" pitchFamily="34" charset="0"/>
              <a:cs typeface="Arial" panose="020B0604020202020204" pitchFamily="34" charset="0"/>
            </a:endParaRPr>
          </a:p>
          <a:p>
            <a:pPr>
              <a:spcBef>
                <a:spcPts val="0"/>
              </a:spcBef>
            </a:pPr>
            <a:endParaRPr lang="en-US" sz="1200" dirty="0" smtClean="0">
              <a:latin typeface="Arial" panose="020B0604020202020204" pitchFamily="34" charset="0"/>
              <a:cs typeface="Arial" panose="020B0604020202020204" pitchFamily="34" charset="0"/>
            </a:endParaRPr>
          </a:p>
          <a:p>
            <a:pPr>
              <a:spcBef>
                <a:spcPts val="0"/>
              </a:spcBef>
            </a:pPr>
            <a:r>
              <a:rPr lang="en-US" sz="1800" b="1" dirty="0" smtClean="0">
                <a:solidFill>
                  <a:srgbClr val="FF0000"/>
                </a:solidFill>
                <a:latin typeface="Arial" panose="020B0604020202020204" pitchFamily="34" charset="0"/>
                <a:cs typeface="Arial" panose="020B0604020202020204" pitchFamily="34" charset="0"/>
              </a:rPr>
              <a:t>Contra Costa County:</a:t>
            </a:r>
          </a:p>
          <a:p>
            <a:pPr marL="274320" lvl="1" indent="0">
              <a:spcBef>
                <a:spcPts val="0"/>
              </a:spcBef>
              <a:buNone/>
            </a:pPr>
            <a:r>
              <a:rPr lang="en-US" sz="1800" u="sng" dirty="0" smtClean="0">
                <a:latin typeface="Arial" panose="020B0604020202020204" pitchFamily="34" charset="0"/>
                <a:cs typeface="Arial" panose="020B0604020202020204" pitchFamily="34" charset="0"/>
                <a:hlinkClick r:id="rId6"/>
              </a:rPr>
              <a:t>https</a:t>
            </a:r>
            <a:r>
              <a:rPr lang="en-US" sz="1800" u="sng" dirty="0">
                <a:latin typeface="Arial" panose="020B0604020202020204" pitchFamily="34" charset="0"/>
                <a:cs typeface="Arial" panose="020B0604020202020204" pitchFamily="34" charset="0"/>
                <a:hlinkClick r:id="rId6"/>
              </a:rPr>
              <a:t>://</a:t>
            </a:r>
            <a:r>
              <a:rPr lang="en-US" sz="1800" u="sng" dirty="0" smtClean="0">
                <a:latin typeface="Arial" panose="020B0604020202020204" pitchFamily="34" charset="0"/>
                <a:cs typeface="Arial" panose="020B0604020202020204" pitchFamily="34" charset="0"/>
                <a:hlinkClick r:id="rId6"/>
              </a:rPr>
              <a:t>cchealth.org/measles</a:t>
            </a:r>
            <a:endParaRPr lang="en-US" sz="1800" u="sng" dirty="0" smtClean="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Each County has their own Measles website with resources and contact information</a:t>
            </a:r>
          </a:p>
          <a:p>
            <a:pPr>
              <a:spcBef>
                <a:spcPts val="0"/>
              </a:spcBef>
            </a:pPr>
            <a:endParaRPr lang="en-US" sz="1200" u="sng" dirty="0" smtClean="0">
              <a:latin typeface="Arial" panose="020B0604020202020204" pitchFamily="34" charset="0"/>
              <a:cs typeface="Arial" panose="020B0604020202020204" pitchFamily="34" charset="0"/>
            </a:endParaRPr>
          </a:p>
          <a:p>
            <a:pPr>
              <a:spcBef>
                <a:spcPts val="0"/>
              </a:spcBef>
            </a:pPr>
            <a:r>
              <a:rPr lang="en-US" sz="1800" b="1" dirty="0" smtClean="0">
                <a:latin typeface="Arial" panose="020B0604020202020204" pitchFamily="34" charset="0"/>
                <a:cs typeface="Arial" panose="020B0604020202020204" pitchFamily="34" charset="0"/>
              </a:rPr>
              <a:t>Arizona State Public Health:  </a:t>
            </a:r>
            <a:r>
              <a:rPr lang="en-US" sz="1800" b="1" dirty="0">
                <a:latin typeface="Arial" panose="020B0604020202020204" pitchFamily="34" charset="0"/>
                <a:cs typeface="Arial" panose="020B0604020202020204" pitchFamily="34" charset="0"/>
              </a:rPr>
              <a:t>Measles Surveillance Toolkit for Healthcare Settings: </a:t>
            </a:r>
            <a:endParaRPr lang="en-US" sz="1800" b="1" dirty="0" smtClean="0">
              <a:latin typeface="Arial" panose="020B0604020202020204" pitchFamily="34" charset="0"/>
              <a:cs typeface="Arial" panose="020B0604020202020204" pitchFamily="34" charset="0"/>
            </a:endParaRPr>
          </a:p>
          <a:p>
            <a:pPr marL="274320" lvl="1" indent="0">
              <a:spcBef>
                <a:spcPts val="0"/>
              </a:spcBef>
              <a:buNone/>
            </a:pPr>
            <a:r>
              <a:rPr lang="en-US" sz="1800" dirty="0" smtClean="0">
                <a:latin typeface="Arial" panose="020B0604020202020204" pitchFamily="34" charset="0"/>
                <a:cs typeface="Arial" panose="020B0604020202020204" pitchFamily="34" charset="0"/>
                <a:hlinkClick r:id="rId7"/>
              </a:rPr>
              <a:t>https</a:t>
            </a:r>
            <a:r>
              <a:rPr lang="en-US" sz="1800" dirty="0">
                <a:latin typeface="Arial" panose="020B0604020202020204" pitchFamily="34" charset="0"/>
                <a:cs typeface="Arial" panose="020B0604020202020204" pitchFamily="34" charset="0"/>
                <a:hlinkClick r:id="rId7"/>
              </a:rPr>
              <a:t>://</a:t>
            </a:r>
            <a:r>
              <a:rPr lang="en-US" sz="1800" dirty="0" smtClean="0">
                <a:latin typeface="Arial" panose="020B0604020202020204" pitchFamily="34" charset="0"/>
                <a:cs typeface="Arial" panose="020B0604020202020204" pitchFamily="34" charset="0"/>
                <a:hlinkClick r:id="rId7"/>
              </a:rPr>
              <a:t>www.azdhs.gov/documents/preparedness/epidemiology-disease-control/measles/measles-surveillance-toolkit.pdf</a:t>
            </a:r>
            <a:r>
              <a:rPr lang="en-US" sz="18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2487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Acknowledgements</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1143000" y="1905000"/>
            <a:ext cx="7010400" cy="3886200"/>
          </a:xfrm>
        </p:spPr>
        <p:txBody>
          <a:bodyPr/>
          <a:lstStyle/>
          <a:p>
            <a:endParaRPr lang="en-US" dirty="0" smtClean="0"/>
          </a:p>
          <a:p>
            <a:endParaRPr lang="en-US" dirty="0"/>
          </a:p>
          <a:p>
            <a:r>
              <a:rPr lang="en-US" b="1" dirty="0" smtClean="0">
                <a:latin typeface="Arial" panose="020B0604020202020204" pitchFamily="34" charset="0"/>
                <a:cs typeface="Arial" panose="020B0604020202020204" pitchFamily="34" charset="0"/>
              </a:rPr>
              <a:t>Contra Costa Public Health Department, Communicable Disease Section</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CDPH, Immunization Branch</a:t>
            </a:r>
          </a:p>
        </p:txBody>
      </p:sp>
    </p:spTree>
    <p:extLst>
      <p:ext uri="{BB962C8B-B14F-4D97-AF65-F5344CB8AC3E}">
        <p14:creationId xmlns:p14="http://schemas.microsoft.com/office/powerpoint/2010/main" val="243782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b="1" dirty="0" smtClean="0">
                <a:latin typeface="Arial" panose="020B0604020202020204" pitchFamily="34" charset="0"/>
                <a:cs typeface="Arial" panose="020B0604020202020204" pitchFamily="34" charset="0"/>
              </a:rPr>
              <a:t>2014-2015: Measles Disney Outbreak</a:t>
            </a:r>
            <a:br>
              <a:rPr lang="en-US"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It’s a Small World After All!</a:t>
            </a:r>
            <a:endParaRPr lang="en-US" b="1" dirty="0"/>
          </a:p>
        </p:txBody>
      </p:sp>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0" y="1752600"/>
            <a:ext cx="8229600" cy="4495800"/>
          </a:xfrm>
        </p:spPr>
      </p:pic>
    </p:spTree>
    <p:extLst>
      <p:ext uri="{BB962C8B-B14F-4D97-AF65-F5344CB8AC3E}">
        <p14:creationId xmlns:p14="http://schemas.microsoft.com/office/powerpoint/2010/main" val="3327831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762000"/>
          </a:xfrm>
        </p:spPr>
        <p:txBody>
          <a:bodyPr>
            <a:normAutofit fontScale="90000"/>
          </a:bodyPr>
          <a:lstStyle/>
          <a:p>
            <a:r>
              <a:rPr lang="en-US" b="1" dirty="0" smtClean="0">
                <a:latin typeface="Arial" panose="020B0604020202020204" pitchFamily="34" charset="0"/>
                <a:cs typeface="Arial" panose="020B0604020202020204" pitchFamily="34" charset="0"/>
              </a:rPr>
              <a:t>MEASLES:  U.S. Cases Reported</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152400" y="5486400"/>
            <a:ext cx="8839200" cy="830997"/>
          </a:xfrm>
          <a:prstGeom prst="rect">
            <a:avLst/>
          </a:prstGeom>
        </p:spPr>
        <p:txBody>
          <a:bodyPr wrap="square">
            <a:spAutoFit/>
          </a:bodyPr>
          <a:lstStyle/>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Cases in: California</a:t>
            </a:r>
            <a:r>
              <a:rPr lang="en-US" sz="1200" b="1" dirty="0">
                <a:latin typeface="Arial" panose="020B0604020202020204" pitchFamily="34" charset="0"/>
                <a:cs typeface="Arial" panose="020B0604020202020204" pitchFamily="34" charset="0"/>
              </a:rPr>
              <a:t>, Colorado, Connecticut, Georgia, Illinois, Kentucky, New York, Oregon, Texas and </a:t>
            </a:r>
            <a:r>
              <a:rPr lang="en-US" sz="1200" b="1" dirty="0" smtClean="0">
                <a:latin typeface="Arial" panose="020B0604020202020204" pitchFamily="34" charset="0"/>
                <a:cs typeface="Arial" panose="020B0604020202020204" pitchFamily="34" charset="0"/>
              </a:rPr>
              <a:t>  Washington</a:t>
            </a:r>
            <a:r>
              <a:rPr lang="en-US" sz="1200" b="1" dirty="0">
                <a:latin typeface="Arial" panose="020B0604020202020204" pitchFamily="34" charset="0"/>
                <a:cs typeface="Arial" panose="020B0604020202020204" pitchFamily="34" charset="0"/>
              </a:rPr>
              <a:t>.</a:t>
            </a:r>
            <a:r>
              <a:rPr lang="en-US" sz="1200" b="1" dirty="0" smtClean="0">
                <a:effectLst/>
                <a:latin typeface="Arial" panose="020B0604020202020204" pitchFamily="34" charset="0"/>
                <a:cs typeface="Arial" panose="020B0604020202020204" pitchFamily="34" charset="0"/>
              </a:rPr>
              <a:t/>
            </a:r>
            <a:br>
              <a:rPr lang="en-US" sz="1200" b="1" dirty="0" smtClean="0">
                <a:effectLst/>
                <a:latin typeface="Arial" panose="020B0604020202020204" pitchFamily="34" charset="0"/>
                <a:cs typeface="Arial" panose="020B0604020202020204" pitchFamily="34" charset="0"/>
              </a:rPr>
            </a:br>
            <a:r>
              <a:rPr lang="en-US" sz="1200" dirty="0" smtClean="0">
                <a:effectLst/>
                <a:latin typeface="Arial" panose="020B0604020202020204" pitchFamily="34" charset="0"/>
                <a:cs typeface="Arial" panose="020B0604020202020204" pitchFamily="34" charset="0"/>
              </a:rPr>
              <a:t>Source: </a:t>
            </a:r>
            <a:r>
              <a:rPr lang="en-US" sz="1200" dirty="0" smtClean="0">
                <a:effectLst/>
                <a:latin typeface="Arial" panose="020B0604020202020204" pitchFamily="34" charset="0"/>
                <a:cs typeface="Arial" panose="020B0604020202020204" pitchFamily="34" charset="0"/>
                <a:hlinkClick r:id="rId3"/>
              </a:rPr>
              <a:t>Morbidity and Mortality Weekly Report (MMWR), Notifiable Diseases and Mortality Tables(https://www.cdc.gov/mmwr/publications/index.html)</a:t>
            </a:r>
            <a:endParaRPr lang="en-US" sz="1200" dirty="0">
              <a:latin typeface="Arial" panose="020B0604020202020204" pitchFamily="34" charset="0"/>
              <a:cs typeface="Arial" panose="020B0604020202020204" pitchFamily="34" charset="0"/>
            </a:endParaRPr>
          </a:p>
        </p:txBody>
      </p:sp>
      <p:pic>
        <p:nvPicPr>
          <p:cNvPr id="4"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609600" y="1104014"/>
            <a:ext cx="8077199" cy="445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437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90600" y="3886200"/>
            <a:ext cx="7162800" cy="1371600"/>
          </a:xfrm>
        </p:spPr>
        <p:txBody>
          <a:bodyPr anchor="ctr">
            <a:normAutofit/>
          </a:bodyPr>
          <a:lstStyle/>
          <a:p>
            <a:r>
              <a:rPr lang="en-US" sz="4000" b="1" dirty="0" smtClean="0">
                <a:latin typeface="Arial" panose="020B0604020202020204" pitchFamily="34" charset="0"/>
                <a:cs typeface="Arial" panose="020B0604020202020204" pitchFamily="34" charset="0"/>
              </a:rPr>
              <a:t>QUESTIONS?</a:t>
            </a:r>
          </a:p>
        </p:txBody>
      </p:sp>
      <p:sp>
        <p:nvSpPr>
          <p:cNvPr id="5" name="Title 4"/>
          <p:cNvSpPr>
            <a:spLocks noGrp="1"/>
          </p:cNvSpPr>
          <p:nvPr>
            <p:ph type="ctrTitle"/>
          </p:nvPr>
        </p:nvSpPr>
        <p:spPr>
          <a:xfrm>
            <a:off x="457200" y="1505930"/>
            <a:ext cx="8229600" cy="1389670"/>
          </a:xfrm>
        </p:spPr>
        <p:txBody>
          <a:bodyPr anchor="ctr">
            <a:normAutofit/>
          </a:bodyPr>
          <a:lstStyle/>
          <a:p>
            <a:r>
              <a:rPr lang="en-US" sz="44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33863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91400" cy="838200"/>
          </a:xfrm>
        </p:spPr>
        <p:txBody>
          <a:bodyPr>
            <a:normAutofit fontScale="90000"/>
          </a:bodyPr>
          <a:lstStyle/>
          <a:p>
            <a:pPr algn="ctr"/>
            <a:r>
              <a:rPr lang="en-US" sz="4800" b="1" dirty="0">
                <a:latin typeface="Arial" panose="020B0604020202020204" pitchFamily="34" charset="0"/>
                <a:cs typeface="Arial" panose="020B0604020202020204" pitchFamily="34" charset="0"/>
              </a:rPr>
              <a:t>MEASLES OUTBREAKS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8600" y="1295400"/>
            <a:ext cx="8763000" cy="5181600"/>
          </a:xfrm>
        </p:spPr>
        <p:txBody>
          <a:bodyPr>
            <a:normAutofit fontScale="92500" lnSpcReduction="20000"/>
          </a:bodyPr>
          <a:lstStyle/>
          <a:p>
            <a:pPr marL="0" indent="0" algn="ctr">
              <a:buNone/>
            </a:pPr>
            <a:r>
              <a:rPr lang="en-US" sz="3200" b="1" dirty="0">
                <a:latin typeface="Arial" panose="020B0604020202020204" pitchFamily="34" charset="0"/>
                <a:cs typeface="Arial" panose="020B0604020202020204" pitchFamily="34" charset="0"/>
              </a:rPr>
              <a:t>6</a:t>
            </a:r>
            <a:r>
              <a:rPr lang="en-US" sz="3200" b="1" dirty="0" smtClean="0">
                <a:latin typeface="Arial" panose="020B0604020202020204" pitchFamily="34" charset="0"/>
                <a:cs typeface="Arial" panose="020B0604020202020204" pitchFamily="34" charset="0"/>
              </a:rPr>
              <a:t> Current Outbreaks in the United States (CDC)</a:t>
            </a:r>
          </a:p>
          <a:p>
            <a:pPr marL="0" indent="0" algn="ctr">
              <a:buNone/>
            </a:pPr>
            <a:r>
              <a:rPr lang="en-US" sz="1600" b="1" dirty="0" smtClean="0">
                <a:latin typeface="Arial" panose="020B0604020202020204" pitchFamily="34" charset="0"/>
                <a:cs typeface="Arial" panose="020B0604020202020204" pitchFamily="34" charset="0"/>
              </a:rPr>
              <a:t>(as of 3/27/19)</a:t>
            </a:r>
          </a:p>
          <a:p>
            <a:pPr marL="457200" indent="-457200">
              <a:buAutoNum type="arabicPeriod"/>
            </a:pPr>
            <a:r>
              <a:rPr lang="en-US" sz="2400" b="1" dirty="0" smtClean="0">
                <a:latin typeface="Arial" panose="020B0604020202020204" pitchFamily="34" charset="0"/>
                <a:cs typeface="Arial" panose="020B0604020202020204" pitchFamily="34" charset="0"/>
              </a:rPr>
              <a:t>Washington &amp; Oregon:</a:t>
            </a:r>
          </a:p>
          <a:p>
            <a:pPr marL="731520" lvl="1" indent="-457200"/>
            <a:r>
              <a:rPr lang="en-US" sz="2000" dirty="0" smtClean="0">
                <a:latin typeface="Arial" panose="020B0604020202020204" pitchFamily="34" charset="0"/>
                <a:cs typeface="Arial" panose="020B0604020202020204" pitchFamily="34" charset="0"/>
              </a:rPr>
              <a:t>Clark County </a:t>
            </a:r>
            <a:r>
              <a:rPr lang="en-US" sz="2000" b="1" u="sng" dirty="0" smtClean="0">
                <a:latin typeface="Arial" panose="020B0604020202020204" pitchFamily="34" charset="0"/>
                <a:cs typeface="Arial" panose="020B0604020202020204" pitchFamily="34" charset="0"/>
              </a:rPr>
              <a:t>and</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King County</a:t>
            </a:r>
            <a:r>
              <a:rPr lang="en-US" sz="2000" b="1" dirty="0" smtClean="0">
                <a:latin typeface="Arial" panose="020B0604020202020204" pitchFamily="34" charset="0"/>
                <a:cs typeface="Arial" panose="020B0604020202020204" pitchFamily="34" charset="0"/>
              </a:rPr>
              <a:t> (WA)</a:t>
            </a:r>
          </a:p>
          <a:p>
            <a:pPr marL="731520" lvl="1" indent="-457200"/>
            <a:r>
              <a:rPr lang="en-US" sz="2000" dirty="0">
                <a:latin typeface="Arial" panose="020B0604020202020204" pitchFamily="34" charset="0"/>
                <a:cs typeface="Arial" panose="020B0604020202020204" pitchFamily="34" charset="0"/>
              </a:rPr>
              <a:t>Multnomah </a:t>
            </a:r>
            <a:r>
              <a:rPr lang="en-US" sz="2000" dirty="0" smtClean="0">
                <a:latin typeface="Arial" panose="020B0604020202020204" pitchFamily="34" charset="0"/>
                <a:cs typeface="Arial" panose="020B0604020202020204" pitchFamily="34" charset="0"/>
              </a:rPr>
              <a:t>County </a:t>
            </a:r>
            <a:r>
              <a:rPr lang="en-US" sz="2000" b="1" dirty="0" smtClean="0">
                <a:latin typeface="Arial" panose="020B0604020202020204" pitchFamily="34" charset="0"/>
                <a:cs typeface="Arial" panose="020B0604020202020204" pitchFamily="34" charset="0"/>
              </a:rPr>
              <a:t>(OR)</a:t>
            </a:r>
          </a:p>
          <a:p>
            <a:pPr marL="457200" indent="-457200">
              <a:buAutoNum type="arabicPeriod"/>
            </a:pPr>
            <a:r>
              <a:rPr lang="en-US" sz="2400" b="1" dirty="0" smtClean="0">
                <a:latin typeface="Arial" panose="020B0604020202020204" pitchFamily="34" charset="0"/>
                <a:cs typeface="Arial" panose="020B0604020202020204" pitchFamily="34" charset="0"/>
              </a:rPr>
              <a:t>Tri-State </a:t>
            </a:r>
            <a:r>
              <a:rPr lang="en-US" sz="2400" b="1" dirty="0">
                <a:latin typeface="Arial" panose="020B0604020202020204" pitchFamily="34" charset="0"/>
                <a:cs typeface="Arial" panose="020B0604020202020204" pitchFamily="34" charset="0"/>
              </a:rPr>
              <a:t>Area (East Coast</a:t>
            </a:r>
            <a:r>
              <a:rPr lang="en-US" sz="2400" b="1" dirty="0" smtClean="0">
                <a:latin typeface="Arial" panose="020B0604020202020204" pitchFamily="34" charset="0"/>
                <a:cs typeface="Arial" panose="020B0604020202020204" pitchFamily="34" charset="0"/>
              </a:rPr>
              <a:t>):</a:t>
            </a:r>
          </a:p>
          <a:p>
            <a:pPr marL="731520" lvl="1" indent="-457200"/>
            <a:r>
              <a:rPr lang="en-US" sz="2000" dirty="0" smtClean="0">
                <a:latin typeface="Arial" panose="020B0604020202020204" pitchFamily="34" charset="0"/>
                <a:cs typeface="Arial" panose="020B0604020202020204" pitchFamily="34" charset="0"/>
              </a:rPr>
              <a:t>New </a:t>
            </a:r>
            <a:r>
              <a:rPr lang="en-US" sz="2000" dirty="0">
                <a:latin typeface="Arial" panose="020B0604020202020204" pitchFamily="34" charset="0"/>
                <a:cs typeface="Arial" panose="020B0604020202020204" pitchFamily="34" charset="0"/>
              </a:rPr>
              <a:t>York State </a:t>
            </a:r>
            <a:r>
              <a:rPr lang="en-US" sz="2000" b="1" dirty="0">
                <a:solidFill>
                  <a:srgbClr val="0070C0"/>
                </a:solidFill>
                <a:latin typeface="Arial" panose="020B0604020202020204" pitchFamily="34" charset="0"/>
                <a:cs typeface="Arial" panose="020B0604020202020204" pitchFamily="34" charset="0"/>
              </a:rPr>
              <a:t>(Rockland County)</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New York City</a:t>
            </a:r>
            <a:r>
              <a:rPr lang="en-US" sz="2000" b="1" dirty="0">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(Brooklyn) </a:t>
            </a:r>
            <a:r>
              <a:rPr lang="en-US" sz="2000" b="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New Jersey </a:t>
            </a:r>
            <a:r>
              <a:rPr lang="en-US" sz="2000" b="1" dirty="0">
                <a:solidFill>
                  <a:srgbClr val="0070C0"/>
                </a:solidFill>
                <a:latin typeface="Arial" panose="020B0604020202020204" pitchFamily="34" charset="0"/>
                <a:cs typeface="Arial" panose="020B0604020202020204" pitchFamily="34" charset="0"/>
              </a:rPr>
              <a:t>(Ocean and Passaic </a:t>
            </a:r>
            <a:r>
              <a:rPr lang="en-US" sz="2000" b="1" dirty="0" smtClean="0">
                <a:solidFill>
                  <a:srgbClr val="0070C0"/>
                </a:solidFill>
                <a:latin typeface="Arial" panose="020B0604020202020204" pitchFamily="34" charset="0"/>
                <a:cs typeface="Arial" panose="020B0604020202020204" pitchFamily="34" charset="0"/>
              </a:rPr>
              <a:t>County)</a:t>
            </a:r>
            <a:endParaRPr lang="en-US" sz="2000" b="1" dirty="0">
              <a:solidFill>
                <a:srgbClr val="0070C0"/>
              </a:solidFill>
              <a:latin typeface="Arial" panose="020B0604020202020204" pitchFamily="34" charset="0"/>
              <a:cs typeface="Arial" panose="020B0604020202020204" pitchFamily="34" charset="0"/>
            </a:endParaRPr>
          </a:p>
          <a:p>
            <a:pPr marL="514350" indent="-514350">
              <a:buFont typeface="+mj-lt"/>
              <a:buAutoNum type="arabicPeriod"/>
            </a:pPr>
            <a:r>
              <a:rPr lang="en-US" b="1" dirty="0" smtClean="0">
                <a:latin typeface="Arial" panose="020B0604020202020204" pitchFamily="34" charset="0"/>
                <a:cs typeface="Arial" panose="020B0604020202020204" pitchFamily="34" charset="0"/>
              </a:rPr>
              <a:t>Texas:   14 confirmed cases</a:t>
            </a:r>
          </a:p>
          <a:p>
            <a:pPr marL="514350" indent="-514350">
              <a:buFont typeface="+mj-lt"/>
              <a:buAutoNum type="arabicPeriod"/>
            </a:pPr>
            <a:r>
              <a:rPr lang="en-US" b="1" dirty="0" smtClean="0">
                <a:latin typeface="Arial" panose="020B0604020202020204" pitchFamily="34" charset="0"/>
                <a:cs typeface="Arial" panose="020B0604020202020204" pitchFamily="34" charset="0"/>
              </a:rPr>
              <a:t>California:  7 confirmed cases </a:t>
            </a:r>
          </a:p>
          <a:p>
            <a:pPr marL="0" indent="0">
              <a:buNone/>
            </a:pPr>
            <a:endParaRPr lang="en-US" sz="2200" b="1" u="sng" dirty="0">
              <a:latin typeface="Arial" panose="020B0604020202020204" pitchFamily="34" charset="0"/>
              <a:cs typeface="Arial" panose="020B0604020202020204" pitchFamily="34" charset="0"/>
            </a:endParaRPr>
          </a:p>
          <a:p>
            <a:pPr marL="0" indent="0">
              <a:buNone/>
            </a:pPr>
            <a:r>
              <a:rPr lang="en-US" sz="2200" b="1" u="sng" dirty="0" smtClean="0">
                <a:latin typeface="Arial" panose="020B0604020202020204" pitchFamily="34" charset="0"/>
                <a:cs typeface="Arial" panose="020B0604020202020204" pitchFamily="34" charset="0"/>
              </a:rPr>
              <a:t>NOTE</a:t>
            </a:r>
            <a:r>
              <a:rPr lang="en-US" sz="2200" b="1"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All the communities affected have clusters of unvaccinated people. Some States allow vaccine personal exemptions.</a:t>
            </a:r>
          </a:p>
          <a:p>
            <a:pPr>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In </a:t>
            </a:r>
            <a:r>
              <a:rPr lang="en-US" sz="2200" b="1" dirty="0">
                <a:latin typeface="Arial" panose="020B0604020202020204" pitchFamily="34" charset="0"/>
                <a:cs typeface="Arial" panose="020B0604020202020204" pitchFamily="34" charset="0"/>
              </a:rPr>
              <a:t>2019</a:t>
            </a:r>
            <a:r>
              <a:rPr lang="en-US" sz="2200" dirty="0">
                <a:latin typeface="Arial" panose="020B0604020202020204" pitchFamily="34" charset="0"/>
                <a:cs typeface="Arial" panose="020B0604020202020204" pitchFamily="34" charset="0"/>
              </a:rPr>
              <a:t>, the </a:t>
            </a:r>
            <a:r>
              <a:rPr lang="en-US" sz="2200" b="1" dirty="0">
                <a:latin typeface="Arial" panose="020B0604020202020204" pitchFamily="34" charset="0"/>
                <a:cs typeface="Arial" panose="020B0604020202020204" pitchFamily="34" charset="0"/>
              </a:rPr>
              <a:t>WHO</a:t>
            </a:r>
            <a:r>
              <a:rPr lang="en-US" sz="2200" dirty="0">
                <a:latin typeface="Arial" panose="020B0604020202020204" pitchFamily="34" charset="0"/>
                <a:cs typeface="Arial" panose="020B0604020202020204" pitchFamily="34" charset="0"/>
              </a:rPr>
              <a:t> added </a:t>
            </a:r>
            <a:r>
              <a:rPr lang="en-US" sz="2200" b="1" dirty="0">
                <a:latin typeface="Arial" panose="020B0604020202020204" pitchFamily="34" charset="0"/>
                <a:cs typeface="Arial" panose="020B0604020202020204" pitchFamily="34" charset="0"/>
              </a:rPr>
              <a:t>‘Vaccine Hesitancy’</a:t>
            </a:r>
            <a:r>
              <a:rPr lang="en-US" sz="2200" dirty="0">
                <a:latin typeface="Arial" panose="020B0604020202020204" pitchFamily="34" charset="0"/>
                <a:cs typeface="Arial" panose="020B0604020202020204" pitchFamily="34" charset="0"/>
              </a:rPr>
              <a:t> to the list of </a:t>
            </a:r>
            <a:r>
              <a:rPr lang="en-US" sz="2200" b="1" dirty="0">
                <a:latin typeface="Arial" panose="020B0604020202020204" pitchFamily="34" charset="0"/>
                <a:cs typeface="Arial" panose="020B0604020202020204" pitchFamily="34" charset="0"/>
              </a:rPr>
              <a:t>10 threats to global health</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0" indent="0">
              <a:buNone/>
            </a:pPr>
            <a:r>
              <a:rPr lang="en-US" sz="1700" u="sng" dirty="0" smtClean="0">
                <a:latin typeface="Arial" panose="020B0604020202020204" pitchFamily="34" charset="0"/>
                <a:cs typeface="Arial" panose="020B0604020202020204" pitchFamily="34" charset="0"/>
              </a:rPr>
              <a:t>SOURCE</a:t>
            </a:r>
            <a:r>
              <a:rPr lang="en-US" sz="1700" u="sng" dirty="0">
                <a:latin typeface="Arial" panose="020B0604020202020204" pitchFamily="34" charset="0"/>
                <a:cs typeface="Arial" panose="020B0604020202020204" pitchFamily="34" charset="0"/>
              </a:rPr>
              <a:t>: https://</a:t>
            </a:r>
            <a:r>
              <a:rPr lang="en-US" sz="1700" u="sng" dirty="0" smtClean="0">
                <a:latin typeface="Arial" panose="020B0604020202020204" pitchFamily="34" charset="0"/>
                <a:cs typeface="Arial" panose="020B0604020202020204" pitchFamily="34" charset="0"/>
              </a:rPr>
              <a:t>www.who.int/emergencies/ten-threats-to-global-health-in-2019</a:t>
            </a:r>
            <a:endParaRPr lang="en-US" sz="17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24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MEASLES OUTBREAKS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381000" y="1295400"/>
            <a:ext cx="8458200" cy="5410200"/>
          </a:xfrm>
        </p:spPr>
        <p:txBody>
          <a:bodyPr>
            <a:normAutofit fontScale="92500" lnSpcReduction="20000"/>
          </a:bodyPr>
          <a:lstStyle/>
          <a:p>
            <a:pPr marL="0" indent="0" algn="ctr">
              <a:buNone/>
            </a:pPr>
            <a:r>
              <a:rPr lang="en-US" b="1" dirty="0" smtClean="0">
                <a:latin typeface="Arial" panose="020B0604020202020204" pitchFamily="34" charset="0"/>
                <a:cs typeface="Arial" panose="020B0604020202020204" pitchFamily="34" charset="0"/>
              </a:rPr>
              <a:t>Current Outbreaks</a:t>
            </a:r>
          </a:p>
          <a:p>
            <a:r>
              <a:rPr lang="en-US" sz="2400" b="1" dirty="0" smtClean="0">
                <a:latin typeface="Arial" panose="020B0604020202020204" pitchFamily="34" charset="0"/>
                <a:cs typeface="Arial" panose="020B0604020202020204" pitchFamily="34" charset="0"/>
              </a:rPr>
              <a:t>Washington State: </a:t>
            </a:r>
            <a:endParaRPr lang="en-US" sz="1800" dirty="0">
              <a:latin typeface="Arial" panose="020B0604020202020204" pitchFamily="34" charset="0"/>
              <a:cs typeface="Arial" panose="020B0604020202020204" pitchFamily="34" charset="0"/>
            </a:endParaRPr>
          </a:p>
          <a:p>
            <a:pPr lvl="1"/>
            <a:r>
              <a:rPr lang="en-US" sz="2200" b="1" u="sng" dirty="0">
                <a:latin typeface="Arial" panose="020B0604020202020204" pitchFamily="34" charset="0"/>
                <a:cs typeface="Arial" panose="020B0604020202020204" pitchFamily="34" charset="0"/>
              </a:rPr>
              <a:t>Clark </a:t>
            </a:r>
            <a:r>
              <a:rPr lang="en-US" sz="2200" b="1" u="sng" dirty="0" smtClean="0">
                <a:latin typeface="Arial" panose="020B0604020202020204" pitchFamily="34" charset="0"/>
                <a:cs typeface="Arial" panose="020B0604020202020204" pitchFamily="34" charset="0"/>
              </a:rPr>
              <a:t>County</a:t>
            </a:r>
            <a:r>
              <a:rPr lang="en-US" sz="2200" b="1" dirty="0" smtClean="0">
                <a:latin typeface="Arial" panose="020B0604020202020204" pitchFamily="34" charset="0"/>
                <a:cs typeface="Arial" panose="020B0604020202020204" pitchFamily="34" charset="0"/>
              </a:rPr>
              <a:t> </a:t>
            </a:r>
            <a:r>
              <a:rPr lang="en-US" sz="2200" b="1" dirty="0" smtClean="0">
                <a:solidFill>
                  <a:srgbClr val="0070C0"/>
                </a:solidFill>
                <a:latin typeface="Arial" panose="020B0604020202020204" pitchFamily="34" charset="0"/>
                <a:cs typeface="Arial" panose="020B0604020202020204" pitchFamily="34" charset="0"/>
              </a:rPr>
              <a:t>(Vancouver area) </a:t>
            </a:r>
            <a:r>
              <a:rPr lang="en-US" sz="2200" b="1" dirty="0">
                <a:latin typeface="Arial" panose="020B0604020202020204" pitchFamily="34" charset="0"/>
                <a:cs typeface="Arial" panose="020B0604020202020204" pitchFamily="34" charset="0"/>
              </a:rPr>
              <a:t>and </a:t>
            </a:r>
            <a:r>
              <a:rPr lang="en-US" sz="2200" b="1" u="sng" dirty="0">
                <a:latin typeface="Arial" panose="020B0604020202020204" pitchFamily="34" charset="0"/>
                <a:cs typeface="Arial" panose="020B0604020202020204" pitchFamily="34" charset="0"/>
              </a:rPr>
              <a:t>King County</a:t>
            </a:r>
            <a:r>
              <a:rPr lang="en-US" sz="2200" b="1" dirty="0">
                <a:latin typeface="Arial" panose="020B0604020202020204" pitchFamily="34" charset="0"/>
                <a:cs typeface="Arial" panose="020B0604020202020204" pitchFamily="34" charset="0"/>
              </a:rPr>
              <a:t> </a:t>
            </a:r>
            <a:r>
              <a:rPr lang="en-US" sz="2200" b="1" dirty="0">
                <a:solidFill>
                  <a:srgbClr val="0070C0"/>
                </a:solidFill>
                <a:latin typeface="Arial" panose="020B0604020202020204" pitchFamily="34" charset="0"/>
                <a:cs typeface="Arial" panose="020B0604020202020204" pitchFamily="34" charset="0"/>
              </a:rPr>
              <a:t>(Seattle area)</a:t>
            </a:r>
            <a:r>
              <a:rPr lang="en-US" sz="2200" b="1" dirty="0">
                <a:latin typeface="Arial" panose="020B0604020202020204" pitchFamily="34" charset="0"/>
                <a:cs typeface="Arial" panose="020B0604020202020204" pitchFamily="34" charset="0"/>
              </a:rPr>
              <a:t> </a:t>
            </a:r>
            <a:endParaRPr lang="en-US" sz="2200" b="1" dirty="0" smtClean="0">
              <a:latin typeface="Arial" panose="020B0604020202020204" pitchFamily="34" charset="0"/>
              <a:cs typeface="Arial" panose="020B0604020202020204" pitchFamily="34" charset="0"/>
            </a:endParaRPr>
          </a:p>
          <a:p>
            <a:pPr lvl="1"/>
            <a:r>
              <a:rPr lang="en-US" sz="2200" b="1" dirty="0" smtClean="0">
                <a:latin typeface="Arial" panose="020B0604020202020204" pitchFamily="34" charset="0"/>
                <a:cs typeface="Arial" panose="020B0604020202020204" pitchFamily="34" charset="0"/>
              </a:rPr>
              <a:t>Hotspot community of non-medical vaccine exemptions among school aged children</a:t>
            </a:r>
            <a:endParaRPr lang="en-US" sz="2200" b="1" dirty="0">
              <a:latin typeface="Arial" panose="020B0604020202020204" pitchFamily="34" charset="0"/>
              <a:cs typeface="Arial" panose="020B0604020202020204" pitchFamily="34" charset="0"/>
            </a:endParaRPr>
          </a:p>
          <a:p>
            <a:pPr marL="320040" lvl="1" indent="0">
              <a:buNone/>
            </a:pPr>
            <a:r>
              <a:rPr lang="en-US" sz="2200" b="1" dirty="0" smtClean="0">
                <a:solidFill>
                  <a:srgbClr val="FF0000"/>
                </a:solidFill>
                <a:latin typeface="Arial" panose="020B0604020202020204" pitchFamily="34" charset="0"/>
                <a:cs typeface="Arial" panose="020B0604020202020204" pitchFamily="34" charset="0"/>
              </a:rPr>
              <a:t>Status: ONGOING since January 2019 - Updated 3/27/19</a:t>
            </a:r>
          </a:p>
          <a:p>
            <a:pPr lvl="1"/>
            <a:r>
              <a:rPr lang="en-US" sz="2200" b="1" u="sng" dirty="0" smtClean="0">
                <a:latin typeface="Arial" panose="020B0604020202020204" pitchFamily="34" charset="0"/>
                <a:cs typeface="Arial" panose="020B0604020202020204" pitchFamily="34" charset="0"/>
              </a:rPr>
              <a:t>King County:</a:t>
            </a:r>
            <a:r>
              <a:rPr lang="en-US" sz="2200" b="1" dirty="0" smtClean="0">
                <a:latin typeface="Arial" panose="020B0604020202020204" pitchFamily="34" charset="0"/>
                <a:cs typeface="Arial" panose="020B0604020202020204" pitchFamily="34" charset="0"/>
              </a:rPr>
              <a:t>  1 confirmed case </a:t>
            </a:r>
            <a:r>
              <a:rPr lang="en-US" sz="2200" dirty="0" smtClean="0">
                <a:latin typeface="Arial" panose="020B0604020202020204" pitchFamily="34" charset="0"/>
                <a:cs typeface="Arial" panose="020B0604020202020204" pitchFamily="34" charset="0"/>
              </a:rPr>
              <a:t>(no new cases since 1/23/2019)</a:t>
            </a:r>
          </a:p>
          <a:p>
            <a:pPr lvl="1"/>
            <a:r>
              <a:rPr lang="en-US" sz="2200" b="1" u="sng" dirty="0" smtClean="0">
                <a:latin typeface="Arial" panose="020B0604020202020204" pitchFamily="34" charset="0"/>
                <a:cs typeface="Arial" panose="020B0604020202020204" pitchFamily="34" charset="0"/>
              </a:rPr>
              <a:t>74</a:t>
            </a:r>
            <a:r>
              <a:rPr lang="en-US" sz="2200" b="1" dirty="0" smtClean="0">
                <a:latin typeface="Arial" panose="020B0604020202020204" pitchFamily="34" charset="0"/>
                <a:cs typeface="Arial" panose="020B0604020202020204" pitchFamily="34" charset="0"/>
              </a:rPr>
              <a:t> confirmed cases  0 Suspect cases</a:t>
            </a:r>
          </a:p>
          <a:p>
            <a:pPr lvl="2"/>
            <a:r>
              <a:rPr lang="en-US" sz="1700" b="1" dirty="0" smtClean="0">
                <a:latin typeface="Arial" panose="020B0604020202020204" pitchFamily="34" charset="0"/>
                <a:cs typeface="Arial" panose="020B0604020202020204" pitchFamily="34" charset="0"/>
              </a:rPr>
              <a:t>63/73 Clark County residents were unvaccinated</a:t>
            </a:r>
          </a:p>
          <a:p>
            <a:pPr lvl="2"/>
            <a:r>
              <a:rPr lang="en-US" sz="1700" b="1" dirty="0" smtClean="0">
                <a:latin typeface="Arial" panose="020B0604020202020204" pitchFamily="34" charset="0"/>
                <a:cs typeface="Arial" panose="020B0604020202020204" pitchFamily="34" charset="0"/>
              </a:rPr>
              <a:t>3 cases received 1 dose of  MMR vaccine</a:t>
            </a:r>
          </a:p>
          <a:p>
            <a:pPr lvl="2"/>
            <a:r>
              <a:rPr lang="en-US" sz="1700" b="1" dirty="0" smtClean="0">
                <a:latin typeface="Arial" panose="020B0604020202020204" pitchFamily="34" charset="0"/>
                <a:cs typeface="Arial" panose="020B0604020202020204" pitchFamily="34" charset="0"/>
              </a:rPr>
              <a:t>7 cases, immunity could not be verified</a:t>
            </a:r>
          </a:p>
          <a:p>
            <a:pPr lvl="2"/>
            <a:r>
              <a:rPr lang="en-US" sz="1700" b="1" dirty="0" smtClean="0">
                <a:latin typeface="Arial" panose="020B0604020202020204" pitchFamily="34" charset="0"/>
                <a:cs typeface="Arial" panose="020B0604020202020204" pitchFamily="34" charset="0"/>
              </a:rPr>
              <a:t>Transmission to other States: Georgia, Hawaii and Oregon</a:t>
            </a:r>
          </a:p>
          <a:p>
            <a:pPr lvl="2"/>
            <a:r>
              <a:rPr lang="en-US" sz="1700" b="1" dirty="0" smtClean="0">
                <a:latin typeface="Arial" panose="020B0604020202020204" pitchFamily="34" charset="0"/>
                <a:cs typeface="Arial" panose="020B0604020202020204" pitchFamily="34" charset="0"/>
              </a:rPr>
              <a:t>March 18</a:t>
            </a:r>
            <a:r>
              <a:rPr lang="en-US" sz="1700" b="1" baseline="30000" dirty="0" smtClean="0">
                <a:latin typeface="Arial" panose="020B0604020202020204" pitchFamily="34" charset="0"/>
                <a:cs typeface="Arial" panose="020B0604020202020204" pitchFamily="34" charset="0"/>
              </a:rPr>
              <a:t>th</a:t>
            </a:r>
            <a:r>
              <a:rPr lang="en-US" sz="1700" b="1" dirty="0" smtClean="0">
                <a:latin typeface="Arial" panose="020B0604020202020204" pitchFamily="34" charset="0"/>
                <a:cs typeface="Arial" panose="020B0604020202020204" pitchFamily="34" charset="0"/>
              </a:rPr>
              <a:t> was the last confirmed case</a:t>
            </a:r>
          </a:p>
          <a:p>
            <a:pPr marL="274320" lvl="1" indent="-274320">
              <a:spcBef>
                <a:spcPts val="580"/>
              </a:spcBef>
              <a:buClr>
                <a:schemeClr val="accent1"/>
              </a:buClr>
            </a:pPr>
            <a:r>
              <a:rPr lang="en-US" sz="2200" b="1" dirty="0" smtClean="0">
                <a:latin typeface="Arial" panose="020B0604020202020204" pitchFamily="34" charset="0"/>
                <a:cs typeface="Arial" panose="020B0604020202020204" pitchFamily="34" charset="0"/>
              </a:rPr>
              <a:t>Oregon State: </a:t>
            </a:r>
            <a:r>
              <a:rPr lang="en-US" sz="2000" b="1" dirty="0">
                <a:solidFill>
                  <a:srgbClr val="FF0000"/>
                </a:solidFill>
                <a:latin typeface="Arial" panose="020B0604020202020204" pitchFamily="34" charset="0"/>
                <a:cs typeface="Arial" panose="020B0604020202020204" pitchFamily="34" charset="0"/>
              </a:rPr>
              <a:t>Status: </a:t>
            </a:r>
            <a:r>
              <a:rPr lang="en-US" sz="2000" b="1" dirty="0" smtClean="0">
                <a:solidFill>
                  <a:srgbClr val="FF0000"/>
                </a:solidFill>
                <a:latin typeface="Arial" panose="020B0604020202020204" pitchFamily="34" charset="0"/>
                <a:cs typeface="Arial" panose="020B0604020202020204" pitchFamily="34" charset="0"/>
              </a:rPr>
              <a:t>UPDATED 03/26/19</a:t>
            </a:r>
            <a:endParaRPr lang="en-US" sz="2000" b="1" dirty="0">
              <a:solidFill>
                <a:srgbClr val="FF0000"/>
              </a:solidFill>
              <a:latin typeface="Arial" panose="020B0604020202020204" pitchFamily="34" charset="0"/>
              <a:cs typeface="Arial" panose="020B0604020202020204" pitchFamily="34" charset="0"/>
            </a:endParaRPr>
          </a:p>
          <a:p>
            <a:pPr lvl="1"/>
            <a:r>
              <a:rPr lang="en-US" sz="2000" b="1" u="sng" dirty="0" smtClean="0">
                <a:latin typeface="Arial" panose="020B0604020202020204" pitchFamily="34" charset="0"/>
                <a:cs typeface="Arial" panose="020B0604020202020204" pitchFamily="34" charset="0"/>
              </a:rPr>
              <a:t>Multnomah County</a:t>
            </a:r>
          </a:p>
          <a:p>
            <a:pPr lvl="1"/>
            <a:r>
              <a:rPr lang="en-US" sz="1600" b="1" dirty="0" smtClean="0">
                <a:latin typeface="Arial" panose="020B0604020202020204" pitchFamily="34" charset="0"/>
                <a:cs typeface="Arial" panose="020B0604020202020204" pitchFamily="34" charset="0"/>
              </a:rPr>
              <a:t>4 confirmed cases:  No new cases linked to Clark Co. since 2/7/19</a:t>
            </a:r>
            <a:endParaRPr lang="en-US" sz="1800" b="1" dirty="0" smtClean="0">
              <a:latin typeface="Arial" panose="020B0604020202020204" pitchFamily="34" charset="0"/>
              <a:cs typeface="Arial" panose="020B0604020202020204" pitchFamily="34" charset="0"/>
            </a:endParaRPr>
          </a:p>
          <a:p>
            <a:pPr marL="0" indent="0">
              <a:buNone/>
            </a:pPr>
            <a:endParaRPr lang="en-US" sz="1400" b="1" dirty="0" smtClean="0">
              <a:solidFill>
                <a:srgbClr val="FF0000"/>
              </a:solidFill>
              <a:latin typeface="Arial" panose="020B0604020202020204" pitchFamily="34" charset="0"/>
              <a:cs typeface="Arial" panose="020B0604020202020204" pitchFamily="34" charset="0"/>
            </a:endParaRPr>
          </a:p>
          <a:p>
            <a:pPr marL="0" indent="0">
              <a:buNone/>
            </a:pPr>
            <a:r>
              <a:rPr lang="en-US" sz="1400" b="1" u="sng" dirty="0" smtClean="0">
                <a:solidFill>
                  <a:srgbClr val="FF0000"/>
                </a:solidFill>
                <a:latin typeface="Arial" panose="020B0604020202020204" pitchFamily="34" charset="0"/>
                <a:cs typeface="Arial" panose="020B0604020202020204" pitchFamily="34" charset="0"/>
              </a:rPr>
              <a:t>NOTE</a:t>
            </a:r>
            <a:r>
              <a:rPr lang="en-US" sz="1400" b="1" dirty="0" smtClean="0">
                <a:solidFill>
                  <a:srgbClr val="FF0000"/>
                </a:solidFill>
                <a:latin typeface="Arial" panose="020B0604020202020204" pitchFamily="34" charset="0"/>
                <a:cs typeface="Arial" panose="020B0604020202020204" pitchFamily="34" charset="0"/>
              </a:rPr>
              <a:t>: All </a:t>
            </a:r>
            <a:r>
              <a:rPr lang="en-US" sz="1400" b="1" dirty="0">
                <a:solidFill>
                  <a:srgbClr val="FF0000"/>
                </a:solidFill>
                <a:latin typeface="Arial" panose="020B0604020202020204" pitchFamily="34" charset="0"/>
                <a:cs typeface="Arial" panose="020B0604020202020204" pitchFamily="34" charset="0"/>
              </a:rPr>
              <a:t>of the measles cases in this outbreak have been traced to the same wild strain </a:t>
            </a:r>
            <a:r>
              <a:rPr lang="en-US" sz="1400" b="1" dirty="0" smtClean="0">
                <a:solidFill>
                  <a:srgbClr val="FF0000"/>
                </a:solidFill>
                <a:latin typeface="Arial" panose="020B0604020202020204" pitchFamily="34" charset="0"/>
                <a:cs typeface="Arial" panose="020B0604020202020204" pitchFamily="34" charset="0"/>
              </a:rPr>
              <a:t>of </a:t>
            </a:r>
            <a:r>
              <a:rPr lang="en-US" sz="1400" b="1" dirty="0">
                <a:solidFill>
                  <a:srgbClr val="FF0000"/>
                </a:solidFill>
                <a:latin typeface="Arial" panose="020B0604020202020204" pitchFamily="34" charset="0"/>
                <a:cs typeface="Arial" panose="020B0604020202020204" pitchFamily="34" charset="0"/>
              </a:rPr>
              <a:t>the measles virus from </a:t>
            </a:r>
            <a:r>
              <a:rPr lang="en-US" sz="1400" b="1" dirty="0" smtClean="0">
                <a:solidFill>
                  <a:srgbClr val="FF0000"/>
                </a:solidFill>
                <a:latin typeface="Arial" panose="020B0604020202020204" pitchFamily="34" charset="0"/>
                <a:cs typeface="Arial" panose="020B0604020202020204" pitchFamily="34" charset="0"/>
              </a:rPr>
              <a:t>the Ukraine</a:t>
            </a:r>
            <a:endParaRPr lang="en-US" sz="17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30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MEASLES OUTBREAKS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533400" y="1447800"/>
            <a:ext cx="8153400" cy="5181600"/>
          </a:xfrm>
        </p:spPr>
        <p:txBody>
          <a:bodyPr>
            <a:normAutofit fontScale="77500" lnSpcReduction="20000"/>
          </a:bodyPr>
          <a:lstStyle/>
          <a:p>
            <a:pPr marL="0" indent="0" algn="ctr">
              <a:buNone/>
            </a:pPr>
            <a:r>
              <a:rPr lang="en-US" sz="2800" b="1" dirty="0" smtClean="0">
                <a:latin typeface="Arial" panose="020B0604020202020204" pitchFamily="34" charset="0"/>
                <a:cs typeface="Arial" panose="020B0604020202020204" pitchFamily="34" charset="0"/>
              </a:rPr>
              <a:t>Current Outbreaks (cont.)</a:t>
            </a:r>
          </a:p>
          <a:p>
            <a:pPr marL="320040" lvl="1" indent="0">
              <a:buNone/>
            </a:pPr>
            <a:endParaRPr lang="en-US" sz="1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Tri-State Area (East Coast): </a:t>
            </a:r>
          </a:p>
          <a:p>
            <a:pPr lvl="1"/>
            <a:r>
              <a:rPr lang="en-US" sz="2200" b="1" dirty="0" smtClean="0">
                <a:latin typeface="Arial" panose="020B0604020202020204" pitchFamily="34" charset="0"/>
                <a:cs typeface="Arial" panose="020B0604020202020204" pitchFamily="34" charset="0"/>
              </a:rPr>
              <a:t>New York State </a:t>
            </a:r>
            <a:r>
              <a:rPr lang="en-US" sz="2200" b="1" dirty="0" smtClean="0">
                <a:solidFill>
                  <a:srgbClr val="0070C0"/>
                </a:solidFill>
                <a:latin typeface="Arial" panose="020B0604020202020204" pitchFamily="34" charset="0"/>
                <a:cs typeface="Arial" panose="020B0604020202020204" pitchFamily="34" charset="0"/>
              </a:rPr>
              <a:t>(Rockland County)</a:t>
            </a:r>
            <a:r>
              <a:rPr lang="en-US" sz="2200" b="1" dirty="0" smtClean="0">
                <a:latin typeface="Arial" panose="020B0604020202020204" pitchFamily="34" charset="0"/>
                <a:cs typeface="Arial" panose="020B0604020202020204" pitchFamily="34" charset="0"/>
              </a:rPr>
              <a:t>, New York City </a:t>
            </a:r>
            <a:r>
              <a:rPr lang="en-US" sz="2200" b="1" dirty="0" smtClean="0">
                <a:solidFill>
                  <a:srgbClr val="0070C0"/>
                </a:solidFill>
                <a:latin typeface="Arial" panose="020B0604020202020204" pitchFamily="34" charset="0"/>
                <a:cs typeface="Arial" panose="020B0604020202020204" pitchFamily="34" charset="0"/>
              </a:rPr>
              <a:t>(Brooklyn) </a:t>
            </a:r>
            <a:r>
              <a:rPr lang="en-US" sz="2200" b="1" u="sng" dirty="0" smtClean="0">
                <a:latin typeface="Arial" panose="020B0604020202020204" pitchFamily="34" charset="0"/>
                <a:cs typeface="Arial" panose="020B0604020202020204" pitchFamily="34" charset="0"/>
              </a:rPr>
              <a:t>and</a:t>
            </a:r>
            <a:r>
              <a:rPr lang="en-US" sz="2200" b="1" dirty="0" smtClean="0">
                <a:latin typeface="Arial" panose="020B0604020202020204" pitchFamily="34" charset="0"/>
                <a:cs typeface="Arial" panose="020B0604020202020204" pitchFamily="34" charset="0"/>
              </a:rPr>
              <a:t> New Jersey </a:t>
            </a:r>
            <a:r>
              <a:rPr lang="en-US" sz="2200" b="1" dirty="0" smtClean="0">
                <a:solidFill>
                  <a:srgbClr val="0070C0"/>
                </a:solidFill>
                <a:latin typeface="Arial" panose="020B0604020202020204" pitchFamily="34" charset="0"/>
                <a:cs typeface="Arial" panose="020B0604020202020204" pitchFamily="34" charset="0"/>
              </a:rPr>
              <a:t>(Ocean and Passaic County)</a:t>
            </a:r>
          </a:p>
          <a:p>
            <a:pPr lvl="1"/>
            <a:r>
              <a:rPr lang="en-US" sz="2200" dirty="0" smtClean="0">
                <a:latin typeface="Arial" panose="020B0604020202020204" pitchFamily="34" charset="0"/>
                <a:cs typeface="Arial" panose="020B0604020202020204" pitchFamily="34" charset="0"/>
              </a:rPr>
              <a:t>Cases occurred </a:t>
            </a:r>
            <a:r>
              <a:rPr lang="en-US" sz="2200" dirty="0">
                <a:latin typeface="Arial" panose="020B0604020202020204" pitchFamily="34" charset="0"/>
                <a:cs typeface="Arial" panose="020B0604020202020204" pitchFamily="34" charset="0"/>
              </a:rPr>
              <a:t>primarily among unvaccinated people in Orthodox Jewish </a:t>
            </a:r>
            <a:r>
              <a:rPr lang="en-US" sz="2200" dirty="0" smtClean="0">
                <a:latin typeface="Arial" panose="020B0604020202020204" pitchFamily="34" charset="0"/>
                <a:cs typeface="Arial" panose="020B0604020202020204" pitchFamily="34" charset="0"/>
              </a:rPr>
              <a:t>communities and associated </a:t>
            </a:r>
            <a:r>
              <a:rPr lang="en-US" sz="2200" dirty="0">
                <a:latin typeface="Arial" panose="020B0604020202020204" pitchFamily="34" charset="0"/>
                <a:cs typeface="Arial" panose="020B0604020202020204" pitchFamily="34" charset="0"/>
              </a:rPr>
              <a:t>with travelers who brought measles back from Israel, where a large outbreak is </a:t>
            </a:r>
            <a:r>
              <a:rPr lang="en-US" sz="2200" dirty="0" smtClean="0">
                <a:latin typeface="Arial" panose="020B0604020202020204" pitchFamily="34" charset="0"/>
                <a:cs typeface="Arial" panose="020B0604020202020204" pitchFamily="34" charset="0"/>
              </a:rPr>
              <a:t>occurring.</a:t>
            </a:r>
            <a:endParaRPr lang="en-US" sz="2200" b="1" dirty="0" smtClean="0">
              <a:latin typeface="Arial" panose="020B0604020202020204" pitchFamily="34" charset="0"/>
              <a:cs typeface="Arial" panose="020B0604020202020204" pitchFamily="34" charset="0"/>
            </a:endParaRPr>
          </a:p>
          <a:p>
            <a:pPr lvl="1"/>
            <a:r>
              <a:rPr lang="en-US" sz="2200" b="1" dirty="0" smtClean="0">
                <a:latin typeface="Arial" panose="020B0604020202020204" pitchFamily="34" charset="0"/>
                <a:cs typeface="Arial" panose="020B0604020202020204" pitchFamily="34" charset="0"/>
              </a:rPr>
              <a:t>Status</a:t>
            </a:r>
            <a:r>
              <a:rPr lang="en-US" sz="22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ONGOING since October 2018 </a:t>
            </a:r>
            <a:r>
              <a:rPr lang="en-US" sz="22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Updated 03/27/19</a:t>
            </a:r>
          </a:p>
          <a:p>
            <a:pPr lvl="1"/>
            <a:r>
              <a:rPr lang="en-US" sz="2200" b="1" u="sng" dirty="0" smtClean="0">
                <a:latin typeface="Arial" panose="020B0604020202020204" pitchFamily="34" charset="0"/>
                <a:cs typeface="Arial" panose="020B0604020202020204" pitchFamily="34" charset="0"/>
              </a:rPr>
              <a:t>408</a:t>
            </a:r>
            <a:r>
              <a:rPr lang="en-US" sz="2200" b="1" dirty="0" smtClean="0">
                <a:latin typeface="Arial" panose="020B0604020202020204" pitchFamily="34" charset="0"/>
                <a:cs typeface="Arial" panose="020B0604020202020204" pitchFamily="34" charset="0"/>
              </a:rPr>
              <a:t> confirmed cases</a:t>
            </a:r>
          </a:p>
          <a:p>
            <a:pPr lvl="2"/>
            <a:r>
              <a:rPr lang="en-US" sz="1900" i="1" dirty="0">
                <a:latin typeface="Arial" panose="020B0604020202020204" pitchFamily="34" charset="0"/>
                <a:cs typeface="Arial" panose="020B0604020202020204" pitchFamily="34" charset="0"/>
              </a:rPr>
              <a:t>New York State (Rockland County): </a:t>
            </a:r>
            <a:r>
              <a:rPr lang="en-US" sz="1900" b="1" dirty="0" smtClean="0">
                <a:latin typeface="Arial" panose="020B0604020202020204" pitchFamily="34" charset="0"/>
                <a:cs typeface="Arial" panose="020B0604020202020204" pitchFamily="34" charset="0"/>
              </a:rPr>
              <a:t>153 </a:t>
            </a:r>
            <a:r>
              <a:rPr lang="en-US" sz="1900" b="1" dirty="0">
                <a:latin typeface="Arial" panose="020B0604020202020204" pitchFamily="34" charset="0"/>
                <a:cs typeface="Arial" panose="020B0604020202020204" pitchFamily="34" charset="0"/>
              </a:rPr>
              <a:t>cases </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Updated </a:t>
            </a:r>
            <a:r>
              <a:rPr lang="en-US" sz="1900" b="1" dirty="0" smtClean="0">
                <a:latin typeface="Arial" panose="020B0604020202020204" pitchFamily="34" charset="0"/>
                <a:cs typeface="Arial" panose="020B0604020202020204" pitchFamily="34" charset="0"/>
              </a:rPr>
              <a:t>03/27/19</a:t>
            </a:r>
          </a:p>
          <a:p>
            <a:pPr lvl="3"/>
            <a:r>
              <a:rPr lang="en-US" sz="1900" dirty="0" smtClean="0">
                <a:latin typeface="Arial" panose="020B0604020202020204" pitchFamily="34" charset="0"/>
                <a:cs typeface="Arial" panose="020B0604020202020204" pitchFamily="34" charset="0"/>
              </a:rPr>
              <a:t>Rockland County declared state of emergency. 30 day ban on any unvaccinated people under the age of 18 from public gathering places: schools, churches, civic centers, shopping malls, restaurants, etc. (50% of cases 18 and under)</a:t>
            </a:r>
            <a:endParaRPr lang="en-US" sz="1900" dirty="0">
              <a:latin typeface="Arial" panose="020B0604020202020204" pitchFamily="34" charset="0"/>
              <a:cs typeface="Arial" panose="020B0604020202020204" pitchFamily="34" charset="0"/>
            </a:endParaRPr>
          </a:p>
          <a:p>
            <a:pPr lvl="2"/>
            <a:r>
              <a:rPr lang="en-US" sz="1900" i="1" dirty="0" smtClean="0">
                <a:latin typeface="Arial" panose="020B0604020202020204" pitchFamily="34" charset="0"/>
                <a:cs typeface="Arial" panose="020B0604020202020204" pitchFamily="34" charset="0"/>
              </a:rPr>
              <a:t>NYC (Brooklyn):  </a:t>
            </a:r>
            <a:r>
              <a:rPr lang="en-US" sz="1900" b="1" i="1" dirty="0" smtClean="0">
                <a:latin typeface="Arial" panose="020B0604020202020204" pitchFamily="34" charset="0"/>
                <a:cs typeface="Arial" panose="020B0604020202020204" pitchFamily="34" charset="0"/>
              </a:rPr>
              <a:t>214</a:t>
            </a:r>
            <a:r>
              <a:rPr lang="en-US" sz="1900" b="1" dirty="0" smtClean="0">
                <a:latin typeface="Arial" panose="020B0604020202020204" pitchFamily="34" charset="0"/>
                <a:cs typeface="Arial" panose="020B0604020202020204" pitchFamily="34" charset="0"/>
              </a:rPr>
              <a:t> cases </a:t>
            </a:r>
            <a:r>
              <a:rPr lang="en-US" sz="1900" dirty="0" smtClean="0">
                <a:latin typeface="Arial" panose="020B0604020202020204" pitchFamily="34" charset="0"/>
                <a:cs typeface="Arial" panose="020B0604020202020204" pitchFamily="34" charset="0"/>
              </a:rPr>
              <a:t>– Updated 03/27/2019 (31 new cases this week)</a:t>
            </a:r>
          </a:p>
          <a:p>
            <a:pPr lvl="2"/>
            <a:r>
              <a:rPr lang="en-US" sz="1900" i="1" dirty="0" smtClean="0">
                <a:latin typeface="Arial" panose="020B0604020202020204" pitchFamily="34" charset="0"/>
                <a:cs typeface="Arial" panose="020B0604020202020204" pitchFamily="34" charset="0"/>
              </a:rPr>
              <a:t>New Jersey: </a:t>
            </a:r>
            <a:r>
              <a:rPr lang="en-US" sz="1900" b="1" dirty="0" smtClean="0">
                <a:latin typeface="Arial" panose="020B0604020202020204" pitchFamily="34" charset="0"/>
                <a:cs typeface="Arial" panose="020B0604020202020204" pitchFamily="34" charset="0"/>
              </a:rPr>
              <a:t>33 cases (had resolved in 1/2019)</a:t>
            </a:r>
          </a:p>
          <a:p>
            <a:pPr lvl="2"/>
            <a:r>
              <a:rPr lang="en-US" sz="1900" b="1" i="1" dirty="0" smtClean="0">
                <a:latin typeface="Arial" panose="020B0604020202020204" pitchFamily="34" charset="0"/>
                <a:cs typeface="Arial" panose="020B0604020202020204" pitchFamily="34" charset="0"/>
              </a:rPr>
              <a:t>New Jersey</a:t>
            </a:r>
            <a:r>
              <a:rPr lang="en-US" sz="1900" b="1" dirty="0" smtClean="0">
                <a:latin typeface="Arial" panose="020B0604020202020204" pitchFamily="34" charset="0"/>
                <a:cs typeface="Arial" panose="020B0604020202020204" pitchFamily="34" charset="0"/>
              </a:rPr>
              <a:t>:  6 new cases in March (Updated 3/22/2019) </a:t>
            </a:r>
            <a:endParaRPr lang="en-US" sz="1600" dirty="0" smtClean="0">
              <a:latin typeface="Arial" panose="020B0604020202020204" pitchFamily="34" charset="0"/>
              <a:cs typeface="Arial" panose="020B0604020202020204" pitchFamily="34" charset="0"/>
            </a:endParaRPr>
          </a:p>
          <a:p>
            <a:pPr marL="0" indent="0">
              <a:buNone/>
            </a:pPr>
            <a:endParaRPr lang="en-US" sz="1900" b="1" dirty="0" smtClean="0">
              <a:latin typeface="Arial" panose="020B0604020202020204" pitchFamily="34" charset="0"/>
              <a:cs typeface="Arial" panose="020B0604020202020204" pitchFamily="34" charset="0"/>
            </a:endParaRPr>
          </a:p>
          <a:p>
            <a:pPr marL="0" indent="0">
              <a:buNone/>
            </a:pPr>
            <a:r>
              <a:rPr lang="en-US" sz="1900" b="1" dirty="0" smtClean="0">
                <a:latin typeface="Arial" panose="020B0604020202020204" pitchFamily="34" charset="0"/>
                <a:cs typeface="Arial" panose="020B0604020202020204" pitchFamily="34" charset="0"/>
              </a:rPr>
              <a:t>Note:</a:t>
            </a:r>
            <a:r>
              <a:rPr lang="en-US" sz="1900" dirty="0" smtClean="0">
                <a:latin typeface="Arial" panose="020B0604020202020204" pitchFamily="34" charset="0"/>
                <a:cs typeface="Arial" panose="020B0604020202020204" pitchFamily="34" charset="0"/>
              </a:rPr>
              <a:t>  In 2018, CDC reports that 81 people brought measles to the U.S. from other countries. This is the highest number of imported cases since measles was eliminated from the U.S. in 2000.</a:t>
            </a:r>
            <a:endParaRPr lang="en-US" b="1" dirty="0">
              <a:latin typeface="Arial" panose="020B0604020202020204" pitchFamily="34" charset="0"/>
              <a:cs typeface="Arial" panose="020B0604020202020204" pitchFamily="34" charset="0"/>
            </a:endParaRPr>
          </a:p>
          <a:p>
            <a:pPr marL="320040" lvl="1"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156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868362"/>
          </a:xfrm>
        </p:spPr>
        <p:txBody>
          <a:bodyPr/>
          <a:lstStyle/>
          <a:p>
            <a:pPr algn="ctr"/>
            <a:r>
              <a:rPr lang="en-US" b="1" dirty="0">
                <a:latin typeface="Arial" panose="020B0604020202020204" pitchFamily="34" charset="0"/>
                <a:cs typeface="Arial" panose="020B0604020202020204" pitchFamily="34" charset="0"/>
              </a:rPr>
              <a:t>MEASLES OUTBREAKS</a:t>
            </a:r>
          </a:p>
        </p:txBody>
      </p:sp>
      <p:sp>
        <p:nvSpPr>
          <p:cNvPr id="5" name="Content Placeholder 4"/>
          <p:cNvSpPr>
            <a:spLocks noGrp="1"/>
          </p:cNvSpPr>
          <p:nvPr>
            <p:ph sz="quarter" idx="1"/>
          </p:nvPr>
        </p:nvSpPr>
        <p:spPr>
          <a:xfrm>
            <a:off x="304800" y="1143000"/>
            <a:ext cx="8458200" cy="5105400"/>
          </a:xfrm>
        </p:spPr>
        <p:txBody>
          <a:bodyPr>
            <a:normAutofit/>
          </a:bodyPr>
          <a:lstStyle/>
          <a:p>
            <a:pPr marL="0" indent="0">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Illinois State:  Champaign-Urbana (4 Cases)</a:t>
            </a:r>
          </a:p>
          <a:p>
            <a:pPr marL="0" indent="0" algn="ctr">
              <a:buNone/>
            </a:pPr>
            <a:r>
              <a:rPr lang="en-US" b="1" dirty="0" smtClean="0">
                <a:latin typeface="Arial" panose="020B0604020202020204" pitchFamily="34" charset="0"/>
                <a:cs typeface="Arial" panose="020B0604020202020204" pitchFamily="34" charset="0"/>
              </a:rPr>
              <a:t>  (as of 2/19/19)</a:t>
            </a:r>
          </a:p>
          <a:p>
            <a:pPr lvl="1"/>
            <a:endParaRPr lang="en-US" b="1" u="sng" dirty="0">
              <a:latin typeface="Arial" panose="020B0604020202020204" pitchFamily="34" charset="0"/>
              <a:cs typeface="Arial" panose="020B0604020202020204" pitchFamily="34" charset="0"/>
            </a:endParaRPr>
          </a:p>
          <a:p>
            <a:pPr lvl="1"/>
            <a:r>
              <a:rPr lang="en-US" b="1" u="sng" dirty="0" smtClean="0">
                <a:latin typeface="Arial" panose="020B0604020202020204" pitchFamily="34" charset="0"/>
                <a:cs typeface="Arial" panose="020B0604020202020204" pitchFamily="34" charset="0"/>
              </a:rPr>
              <a:t>Two students </a:t>
            </a:r>
            <a:r>
              <a:rPr lang="en-US" dirty="0" smtClean="0">
                <a:latin typeface="Arial" panose="020B0604020202020204" pitchFamily="34" charset="0"/>
                <a:cs typeface="Arial" panose="020B0604020202020204" pitchFamily="34" charset="0"/>
              </a:rPr>
              <a:t>at the University of Illinois campus</a:t>
            </a:r>
          </a:p>
          <a:p>
            <a:pPr lvl="1"/>
            <a:r>
              <a:rPr lang="en-US" dirty="0" smtClean="0">
                <a:latin typeface="Arial" panose="020B0604020202020204" pitchFamily="34" charset="0"/>
                <a:cs typeface="Arial" panose="020B0604020202020204" pitchFamily="34" charset="0"/>
              </a:rPr>
              <a:t>Both students were </a:t>
            </a:r>
            <a:r>
              <a:rPr lang="en-US" b="1" u="sng" dirty="0" smtClean="0">
                <a:latin typeface="Arial" panose="020B0604020202020204" pitchFamily="34" charset="0"/>
                <a:cs typeface="Arial" panose="020B0604020202020204" pitchFamily="34" charset="0"/>
              </a:rPr>
              <a:t>not vaccinated</a:t>
            </a:r>
          </a:p>
          <a:p>
            <a:pPr lvl="1"/>
            <a:r>
              <a:rPr lang="en-US" u="sng" dirty="0" smtClean="0">
                <a:latin typeface="Arial" panose="020B0604020202020204" pitchFamily="34" charset="0"/>
                <a:cs typeface="Arial" panose="020B0604020202020204" pitchFamily="34" charset="0"/>
              </a:rPr>
              <a:t>Case #1</a:t>
            </a:r>
            <a:r>
              <a:rPr lang="en-US" dirty="0" smtClean="0">
                <a:latin typeface="Arial" panose="020B0604020202020204" pitchFamily="34" charset="0"/>
                <a:cs typeface="Arial" panose="020B0604020202020204" pitchFamily="34" charset="0"/>
              </a:rPr>
              <a:t>: Rash onset January 13</a:t>
            </a:r>
            <a:r>
              <a:rPr lang="en-US" baseline="30000" dirty="0" smtClean="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p>
            <a:pPr lvl="1"/>
            <a:r>
              <a:rPr lang="en-US" u="sng" dirty="0" smtClean="0">
                <a:latin typeface="Arial" panose="020B0604020202020204" pitchFamily="34" charset="0"/>
                <a:cs typeface="Arial" panose="020B0604020202020204" pitchFamily="34" charset="0"/>
              </a:rPr>
              <a:t>Case #2</a:t>
            </a:r>
            <a:r>
              <a:rPr lang="en-US" dirty="0" smtClean="0">
                <a:latin typeface="Arial" panose="020B0604020202020204" pitchFamily="34" charset="0"/>
                <a:cs typeface="Arial" panose="020B0604020202020204" pitchFamily="34" charset="0"/>
              </a:rPr>
              <a:t>: Rash onset January 31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(had been in a building where the first student was </a:t>
            </a:r>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hile infectious.</a:t>
            </a:r>
          </a:p>
          <a:p>
            <a:pPr lvl="1"/>
            <a:r>
              <a:rPr lang="en-US" b="1" dirty="0" smtClean="0">
                <a:latin typeface="Arial" panose="020B0604020202020204" pitchFamily="34" charset="0"/>
                <a:cs typeface="Arial" panose="020B0604020202020204" pitchFamily="34" charset="0"/>
              </a:rPr>
              <a:t>Two additional cases confirmed</a:t>
            </a:r>
            <a:r>
              <a:rPr lang="en-US" dirty="0" smtClean="0">
                <a:latin typeface="Arial" panose="020B0604020202020204" pitchFamily="34" charset="0"/>
                <a:cs typeface="Arial" panose="020B0604020202020204" pitchFamily="34" charset="0"/>
              </a:rPr>
              <a:t>.  One was identified as a contact and in home isolation during the incubation period.</a:t>
            </a:r>
          </a:p>
          <a:p>
            <a:pPr marL="0" indent="0">
              <a:buNone/>
            </a:pPr>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09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Arial" panose="020B0604020202020204" pitchFamily="34" charset="0"/>
                <a:cs typeface="Arial" panose="020B0604020202020204" pitchFamily="34" charset="0"/>
              </a:rPr>
              <a:t>Measles Worldwide</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r>
              <a:rPr lang="en-US" sz="2400" b="1" dirty="0" smtClean="0">
                <a:latin typeface="Arial" panose="020B0604020202020204" pitchFamily="34" charset="0"/>
                <a:cs typeface="Arial" panose="020B0604020202020204" pitchFamily="34" charset="0"/>
              </a:rPr>
              <a:t>1/21/2019:</a:t>
            </a:r>
            <a:r>
              <a:rPr lang="en-US" sz="2400" dirty="0" smtClean="0">
                <a:latin typeface="Arial" panose="020B0604020202020204" pitchFamily="34" charset="0"/>
                <a:cs typeface="Arial" panose="020B0604020202020204" pitchFamily="34" charset="0"/>
              </a:rPr>
              <a:t>  During the week ending January 19, 2019, the </a:t>
            </a:r>
            <a:r>
              <a:rPr lang="en-US" sz="2400" b="1" dirty="0" smtClean="0">
                <a:latin typeface="Arial" panose="020B0604020202020204" pitchFamily="34" charset="0"/>
                <a:cs typeface="Arial" panose="020B0604020202020204" pitchFamily="34" charset="0"/>
              </a:rPr>
              <a:t>CDC</a:t>
            </a:r>
            <a:r>
              <a:rPr lang="en-US" sz="2400" dirty="0" smtClean="0">
                <a:latin typeface="Arial" panose="020B0604020202020204" pitchFamily="34" charset="0"/>
                <a:cs typeface="Arial" panose="020B0604020202020204" pitchFamily="34" charset="0"/>
              </a:rPr>
              <a:t> (Center for Disease Control), </a:t>
            </a:r>
            <a:r>
              <a:rPr lang="en-US" sz="2400" b="1" dirty="0" smtClean="0">
                <a:latin typeface="Arial" panose="020B0604020202020204" pitchFamily="34" charset="0"/>
                <a:cs typeface="Arial" panose="020B0604020202020204" pitchFamily="34" charset="0"/>
              </a:rPr>
              <a:t>PAHO</a:t>
            </a:r>
            <a:r>
              <a:rPr lang="en-US" sz="2400" dirty="0" smtClean="0">
                <a:latin typeface="Arial" panose="020B0604020202020204" pitchFamily="34" charset="0"/>
                <a:cs typeface="Arial" panose="020B0604020202020204" pitchFamily="34" charset="0"/>
              </a:rPr>
              <a:t> (Pan American Health Organization), and </a:t>
            </a:r>
            <a:r>
              <a:rPr lang="en-US" sz="2400" b="1" dirty="0" smtClean="0">
                <a:latin typeface="Arial" panose="020B0604020202020204" pitchFamily="34" charset="0"/>
                <a:cs typeface="Arial" panose="020B0604020202020204" pitchFamily="34" charset="0"/>
              </a:rPr>
              <a:t>WHO</a:t>
            </a:r>
            <a:r>
              <a:rPr lang="en-US" sz="2400" dirty="0" smtClean="0">
                <a:latin typeface="Arial" panose="020B0604020202020204" pitchFamily="34" charset="0"/>
                <a:cs typeface="Arial" panose="020B0604020202020204" pitchFamily="34" charset="0"/>
              </a:rPr>
              <a:t> (World Health Organization) reported significant increases in measles cases with ongoing Outbreaks in various countries in 2019 such as </a:t>
            </a:r>
            <a:r>
              <a:rPr lang="en-US" sz="2400" u="sng" dirty="0" smtClean="0">
                <a:latin typeface="Arial" panose="020B0604020202020204" pitchFamily="34" charset="0"/>
                <a:cs typeface="Arial" panose="020B0604020202020204" pitchFamily="34" charset="0"/>
              </a:rPr>
              <a:t>Israel</a:t>
            </a:r>
            <a:r>
              <a:rPr lang="en-US" sz="2400"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Italy</a:t>
            </a:r>
            <a:r>
              <a:rPr lang="en-US" sz="2400"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France</a:t>
            </a:r>
            <a:r>
              <a:rPr lang="en-US" sz="2400" dirty="0" smtClean="0">
                <a:latin typeface="Arial" panose="020B0604020202020204" pitchFamily="34" charset="0"/>
                <a:cs typeface="Arial" panose="020B0604020202020204" pitchFamily="34" charset="0"/>
              </a:rPr>
              <a:t>, and the </a:t>
            </a:r>
            <a:r>
              <a:rPr lang="en-US" sz="2400" u="sng" dirty="0" smtClean="0">
                <a:latin typeface="Arial" panose="020B0604020202020204" pitchFamily="34" charset="0"/>
                <a:cs typeface="Arial" panose="020B0604020202020204" pitchFamily="34" charset="0"/>
              </a:rPr>
              <a:t>United Kingdom</a:t>
            </a:r>
            <a:r>
              <a:rPr lang="en-US" sz="2400" dirty="0" smtClean="0">
                <a:latin typeface="Arial" panose="020B0604020202020204" pitchFamily="34" charset="0"/>
                <a:cs typeface="Arial" panose="020B0604020202020204" pitchFamily="34" charset="0"/>
              </a:rPr>
              <a:t>. </a:t>
            </a:r>
          </a:p>
          <a:p>
            <a:pPr marL="0" indent="0">
              <a:buNone/>
            </a:pPr>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Measles common disease in many parts of the world</a:t>
            </a:r>
            <a:r>
              <a:rPr lang="en-US" sz="2400" dirty="0" smtClean="0">
                <a:latin typeface="Arial" panose="020B0604020202020204" pitchFamily="34" charset="0"/>
                <a:cs typeface="Arial" panose="020B0604020202020204" pitchFamily="34" charset="0"/>
              </a:rPr>
              <a:t>, including </a:t>
            </a:r>
            <a:r>
              <a:rPr lang="en-US" sz="2400" u="sng" dirty="0" smtClean="0">
                <a:latin typeface="Arial" panose="020B0604020202020204" pitchFamily="34" charset="0"/>
                <a:cs typeface="Arial" panose="020B0604020202020204" pitchFamily="34" charset="0"/>
              </a:rPr>
              <a:t>Europe</a:t>
            </a:r>
            <a:r>
              <a:rPr lang="en-US" sz="2400" dirty="0" smtClean="0">
                <a:latin typeface="Arial" panose="020B0604020202020204" pitchFamily="34" charset="0"/>
                <a:cs typeface="Arial" panose="020B0604020202020204" pitchFamily="34" charset="0"/>
              </a:rPr>
              <a:t>, the </a:t>
            </a:r>
            <a:r>
              <a:rPr lang="en-US" sz="2400" u="sng" dirty="0" smtClean="0">
                <a:latin typeface="Arial" panose="020B0604020202020204" pitchFamily="34" charset="0"/>
                <a:cs typeface="Arial" panose="020B0604020202020204" pitchFamily="34" charset="0"/>
              </a:rPr>
              <a:t>Middle East</a:t>
            </a:r>
            <a:r>
              <a:rPr lang="en-US" sz="2400"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Asia</a:t>
            </a:r>
            <a:r>
              <a:rPr lang="en-US" sz="2400" dirty="0" smtClean="0">
                <a:latin typeface="Arial" panose="020B0604020202020204" pitchFamily="34" charset="0"/>
                <a:cs typeface="Arial" panose="020B0604020202020204" pitchFamily="34" charset="0"/>
              </a:rPr>
              <a:t>, the </a:t>
            </a:r>
            <a:r>
              <a:rPr lang="en-US" sz="2400" u="sng" dirty="0" smtClean="0">
                <a:latin typeface="Arial" panose="020B0604020202020204" pitchFamily="34" charset="0"/>
                <a:cs typeface="Arial" panose="020B0604020202020204" pitchFamily="34" charset="0"/>
              </a:rPr>
              <a:t>Pacific</a:t>
            </a:r>
            <a:r>
              <a:rPr lang="en-US" sz="2400" dirty="0" smtClean="0">
                <a:latin typeface="Arial" panose="020B0604020202020204" pitchFamily="34" charset="0"/>
                <a:cs typeface="Arial" panose="020B0604020202020204" pitchFamily="34" charset="0"/>
              </a:rPr>
              <a:t> and </a:t>
            </a:r>
            <a:r>
              <a:rPr lang="en-US" sz="2400" u="sng" dirty="0" smtClean="0">
                <a:latin typeface="Arial" panose="020B0604020202020204" pitchFamily="34" charset="0"/>
                <a:cs typeface="Arial" panose="020B0604020202020204" pitchFamily="34" charset="0"/>
              </a:rPr>
              <a:t>Africa</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127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2812</TotalTime>
  <Words>2667</Words>
  <Application>Microsoft Office PowerPoint</Application>
  <PresentationFormat>On-screen Show (4:3)</PresentationFormat>
  <Paragraphs>373</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 2019 MEASLES UPDATE  </vt:lpstr>
      <vt:lpstr>MEASLES UPDATE</vt:lpstr>
      <vt:lpstr>Measles Vaccination</vt:lpstr>
      <vt:lpstr>MEASLES:  U.S. Cases Reported</vt:lpstr>
      <vt:lpstr>MEASLES OUTBREAKS</vt:lpstr>
      <vt:lpstr>MEASLES OUTBREAKS</vt:lpstr>
      <vt:lpstr>MEASLES OUTBREAKS</vt:lpstr>
      <vt:lpstr>MEASLES OUTBREAKS</vt:lpstr>
      <vt:lpstr>Measles Worldwide</vt:lpstr>
      <vt:lpstr>PowerPoint Presentation</vt:lpstr>
      <vt:lpstr>PowerPoint Presentation</vt:lpstr>
      <vt:lpstr>PowerPoint Presentation</vt:lpstr>
      <vt:lpstr>Measles:  Transmission</vt:lpstr>
      <vt:lpstr>Measles:  Prevent Transmission</vt:lpstr>
      <vt:lpstr>Measles:  Clinical Presentation</vt:lpstr>
      <vt:lpstr>Measles:  Clinical Presentation</vt:lpstr>
      <vt:lpstr>Measles Complications</vt:lpstr>
      <vt:lpstr>Measles Complications</vt:lpstr>
      <vt:lpstr>PowerPoint Presentation</vt:lpstr>
      <vt:lpstr>PowerPoint Presentation</vt:lpstr>
      <vt:lpstr> Risk Factors for Measles</vt:lpstr>
      <vt:lpstr> MEASLES</vt:lpstr>
      <vt:lpstr>Measles:  Contacts/ Exposures </vt:lpstr>
      <vt:lpstr>Measles Exposures:  Clock is ticking</vt:lpstr>
      <vt:lpstr>PowerPoint Presentation</vt:lpstr>
      <vt:lpstr>PowerPoint Presentation</vt:lpstr>
      <vt:lpstr>PowerPoint Presentation</vt:lpstr>
      <vt:lpstr>Measles:  Lab Testing</vt:lpstr>
      <vt:lpstr>Measles:  Lab Testing</vt:lpstr>
      <vt:lpstr>Measles  Immunity? </vt:lpstr>
      <vt:lpstr>Measles: Contra Costa County  Case History</vt:lpstr>
      <vt:lpstr>Measles: Case Continued</vt:lpstr>
      <vt:lpstr>2014-2015 Disneyland Measles Outbreak CDPH slides</vt:lpstr>
      <vt:lpstr>2015: Measles Disney Outbreak 131 Cases (CDPH data)</vt:lpstr>
      <vt:lpstr>          2014-2015: Measles Disney Outbreak</vt:lpstr>
      <vt:lpstr>       Complications: Two Cases from Disney Outbreak</vt:lpstr>
      <vt:lpstr>Measles:  Resources</vt:lpstr>
      <vt:lpstr>Acknowledgements</vt:lpstr>
      <vt:lpstr>2014-2015: Measles Disney Outbreak It’s a Small World After All!</vt:lpstr>
      <vt:lpstr>Thank you!</vt:lpstr>
    </vt:vector>
  </TitlesOfParts>
  <Company>Contra Costa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 UPDATE</dc:title>
  <dc:creator>Barbara Keller</dc:creator>
  <cp:lastModifiedBy>Barbara Keller</cp:lastModifiedBy>
  <cp:revision>465</cp:revision>
  <cp:lastPrinted>2019-02-27T19:25:44Z</cp:lastPrinted>
  <dcterms:created xsi:type="dcterms:W3CDTF">2019-01-29T23:33:38Z</dcterms:created>
  <dcterms:modified xsi:type="dcterms:W3CDTF">2019-03-27T17:35:09Z</dcterms:modified>
</cp:coreProperties>
</file>